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73" r:id="rId4"/>
    <p:sldId id="258" r:id="rId5"/>
    <p:sldId id="259" r:id="rId6"/>
    <p:sldId id="260" r:id="rId7"/>
    <p:sldId id="263" r:id="rId8"/>
    <p:sldId id="277" r:id="rId9"/>
    <p:sldId id="265" r:id="rId10"/>
    <p:sldId id="262" r:id="rId11"/>
    <p:sldId id="266" r:id="rId12"/>
    <p:sldId id="264" r:id="rId13"/>
    <p:sldId id="267" r:id="rId14"/>
    <p:sldId id="274" r:id="rId15"/>
    <p:sldId id="272" r:id="rId16"/>
    <p:sldId id="271" r:id="rId17"/>
    <p:sldId id="275" r:id="rId18"/>
    <p:sldId id="27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CB6BE6"/>
    <a:srgbClr val="8953FE"/>
    <a:srgbClr val="FFEEB9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5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F89B5-E9DE-48AF-B039-F72722673002}" type="datetimeFigureOut">
              <a:rPr lang="af-ZA" smtClean="0"/>
              <a:t>2025-05-23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4E062-A82D-41BA-8B90-E1D56F687C80}" type="slidenum">
              <a:rPr lang="af-ZA" smtClean="0"/>
              <a:t>‹#›</a:t>
            </a:fld>
            <a:endParaRPr lang="af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3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4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44A9-E8D8-45FB-8548-2FA59B8596E6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790E3-6C4D-4DC1-8975-F3208F286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78" t="13626" r="16720" b="3061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random/>
      </p:transition>
    </mc:Choice>
    <mc:Fallback>
      <p:transition spd="slow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299" y="-2654301"/>
            <a:ext cx="6883400" cy="12192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29" y="3546796"/>
            <a:ext cx="3718071" cy="3718071"/>
          </a:xfrm>
          <a:prstGeom prst="rect">
            <a:avLst/>
          </a:prstGeom>
        </p:spPr>
      </p:pic>
      <p:graphicFrame>
        <p:nvGraphicFramePr>
          <p:cNvPr id="5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416116"/>
              </p:ext>
            </p:extLst>
          </p:nvPr>
        </p:nvGraphicFramePr>
        <p:xfrm>
          <a:off x="926195" y="1258954"/>
          <a:ext cx="10071771" cy="4511040"/>
        </p:xfrm>
        <a:graphic>
          <a:graphicData uri="http://schemas.openxmlformats.org/drawingml/2006/table">
            <a:tbl>
              <a:tblPr/>
              <a:tblGrid>
                <a:gridCol w="259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3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2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WOENSDAG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28/05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05:30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Mannegroep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+mj-lt"/>
                        <a:ea typeface="Special Elite"/>
                        <a:cs typeface="Arial" panose="020B0604020202020204" pitchFamily="34" charset="0"/>
                        <a:sym typeface="Special Elite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10:00 Pinkster by La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 Hoff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18:00 Pinkster by La</a:t>
                      </a:r>
                      <a:r>
                        <a:rPr lang="en-US" sz="28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 Hoff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380"/>
                  </a:ext>
                </a:extLst>
              </a:tr>
              <a:tr h="8182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DONDERDAG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29/05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Calibri Light" panose="020F0302020204030204" pitchFamily="34" charset="0"/>
                          <a:sym typeface="Special Elite"/>
                        </a:rPr>
                        <a:t>10:00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Calibri Light" panose="020F0302020204030204" pitchFamily="34" charset="0"/>
                          <a:sym typeface="Special Elite"/>
                        </a:rPr>
                        <a:t>Bybelskool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+mj-lt"/>
                        <a:ea typeface="Special Elite"/>
                        <a:cs typeface="Calibri Light" panose="020F0302020204030204" pitchFamily="34" charset="0"/>
                        <a:sym typeface="Special Elite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  <a:sym typeface="Special Elite"/>
                        </a:rPr>
                        <a:t>18:00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  <a:sym typeface="Special Elite"/>
                        </a:rPr>
                        <a:t>Hemelvaartsdiens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VRYDAG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30/05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SATERDAG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31/05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5"/>
          <p:cNvSpPr txBox="1"/>
          <p:nvPr/>
        </p:nvSpPr>
        <p:spPr>
          <a:xfrm>
            <a:off x="672974" y="-351580"/>
            <a:ext cx="4525404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99"/>
              </a:lnSpc>
              <a:spcBef>
                <a:spcPct val="0"/>
              </a:spcBef>
            </a:pP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Dagboek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 :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832969" y="-202181"/>
            <a:ext cx="12437258" cy="103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  <a:spcBef>
                <a:spcPct val="0"/>
              </a:spcBef>
            </a:pP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Die week : 25 </a:t>
            </a:r>
            <a:r>
              <a:rPr lang="en-US" sz="5400" dirty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- 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31 Mei</a:t>
            </a:r>
            <a:endParaRPr lang="en-US" sz="5400" dirty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</p:txBody>
      </p:sp>
    </p:spTree>
    <p:extLst>
      <p:ext uri="{BB962C8B-B14F-4D97-AF65-F5344CB8AC3E}">
        <p14:creationId xmlns:p14="http://schemas.microsoft.com/office/powerpoint/2010/main" val="184393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2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 rot="16200000">
            <a:off x="-2027304" y="2765039"/>
            <a:ext cx="5262630" cy="120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99"/>
              </a:lnSpc>
              <a:spcBef>
                <a:spcPct val="0"/>
              </a:spcBef>
            </a:pP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Dagboek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die </a:t>
            </a: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datums</a:t>
            </a:r>
            <a:endParaRPr lang="en-US" sz="5400" dirty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29" y="3546796"/>
            <a:ext cx="3718071" cy="3718071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31850"/>
              </p:ext>
            </p:extLst>
          </p:nvPr>
        </p:nvGraphicFramePr>
        <p:xfrm>
          <a:off x="1305459" y="2239332"/>
          <a:ext cx="9412448" cy="1676400"/>
        </p:xfrm>
        <a:graphic>
          <a:graphicData uri="http://schemas.openxmlformats.org/drawingml/2006/table">
            <a:tbl>
              <a:tblPr/>
              <a:tblGrid>
                <a:gridCol w="242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9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479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SONDAG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01/06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Gemeente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-ete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9725"/>
                  </a:ext>
                </a:extLst>
              </a:tr>
              <a:tr h="684479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MAANDAG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02/06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18:00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Basaar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+mj-lt"/>
                          <a:cs typeface="Calibri Light" panose="020F0302020204030204" pitchFamily="34" charset="0"/>
                        </a:rPr>
                        <a:t>vergadering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0284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988" y="5423454"/>
            <a:ext cx="1127225" cy="11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is may contain: an abstract blue background with a gold rectangle in the middle and some water swirling around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0246" y="-2670245"/>
            <a:ext cx="6902101" cy="12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86604" y="218365"/>
            <a:ext cx="11586948" cy="6441742"/>
            <a:chOff x="395536" y="128803"/>
            <a:chExt cx="8568952" cy="661256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47559"/>
            <a:stretch>
              <a:fillRect/>
            </a:stretch>
          </p:blipFill>
          <p:spPr bwMode="auto">
            <a:xfrm>
              <a:off x="395536" y="128803"/>
              <a:ext cx="8568952" cy="6036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3814" b="38689"/>
            <a:stretch>
              <a:fillRect/>
            </a:stretch>
          </p:blipFill>
          <p:spPr bwMode="auto">
            <a:xfrm>
              <a:off x="395536" y="6237312"/>
              <a:ext cx="856895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50323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is may contain: an abstract blue background with a gold rectangle in the middle and some water swirling around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9211" y="-2659211"/>
            <a:ext cx="687357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60641"/>
          <a:stretch>
            <a:fillRect/>
          </a:stretch>
        </p:blipFill>
        <p:spPr bwMode="auto">
          <a:xfrm>
            <a:off x="300251" y="149390"/>
            <a:ext cx="11668836" cy="657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0823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953F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CB6B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\AppData\Local\Microsoft\Windows\INetCache\Content.Outlook\6H2TST2Z\IMG-20250402-WA0035.jpg"/>
          <p:cNvPicPr>
            <a:picLocks noChangeAspect="1" noChangeArrowheads="1"/>
          </p:cNvPicPr>
          <p:nvPr/>
        </p:nvPicPr>
        <p:blipFill>
          <a:blip r:embed="rId2" cstate="print"/>
          <a:srcRect b="6458"/>
          <a:stretch>
            <a:fillRect/>
          </a:stretch>
        </p:blipFill>
        <p:spPr bwMode="auto">
          <a:xfrm>
            <a:off x="3850105" y="0"/>
            <a:ext cx="8341895" cy="6873307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 rot="16010679">
            <a:off x="-1013905" y="1331982"/>
            <a:ext cx="6618043" cy="4230033"/>
          </a:xfrm>
          <a:prstGeom prst="horizontalScrol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7936" y="1299408"/>
            <a:ext cx="28554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err="1" smtClean="0"/>
              <a:t>Vir</a:t>
            </a:r>
            <a:r>
              <a:rPr lang="en-ZA" sz="3200" dirty="0" smtClean="0"/>
              <a:t> </a:t>
            </a:r>
            <a:r>
              <a:rPr lang="en-ZA" sz="3200" dirty="0" err="1" smtClean="0"/>
              <a:t>navrae</a:t>
            </a:r>
            <a:r>
              <a:rPr lang="en-ZA" sz="3200" dirty="0" smtClean="0"/>
              <a:t> </a:t>
            </a:r>
            <a:r>
              <a:rPr lang="en-ZA" sz="3200" dirty="0" err="1" smtClean="0"/>
              <a:t>kontak</a:t>
            </a:r>
            <a:r>
              <a:rPr lang="en-ZA" sz="3200" dirty="0" smtClean="0"/>
              <a:t> </a:t>
            </a:r>
            <a:r>
              <a:rPr lang="en-ZA" sz="3200" dirty="0" err="1" smtClean="0"/>
              <a:t>Sakkie</a:t>
            </a:r>
            <a:r>
              <a:rPr lang="en-ZA" sz="3200" dirty="0" smtClean="0"/>
              <a:t> – 083 394 1727</a:t>
            </a:r>
          </a:p>
          <a:p>
            <a:pPr algn="ctr"/>
            <a:endParaRPr lang="en-ZA" sz="3200" dirty="0" smtClean="0"/>
          </a:p>
          <a:p>
            <a:pPr algn="ctr"/>
            <a:r>
              <a:rPr lang="en-ZA" sz="3200" dirty="0" err="1" smtClean="0"/>
              <a:t>Buite</a:t>
            </a:r>
            <a:r>
              <a:rPr lang="en-ZA" sz="3200" dirty="0" smtClean="0"/>
              <a:t> </a:t>
            </a:r>
            <a:r>
              <a:rPr lang="en-ZA" sz="3200" dirty="0" err="1" smtClean="0"/>
              <a:t>uitstallers</a:t>
            </a:r>
            <a:r>
              <a:rPr lang="en-ZA" sz="3200" dirty="0" smtClean="0"/>
              <a:t> is </a:t>
            </a:r>
            <a:r>
              <a:rPr lang="en-ZA" sz="3200" dirty="0" err="1" smtClean="0"/>
              <a:t>welkom</a:t>
            </a:r>
            <a:r>
              <a:rPr lang="en-ZA" sz="3200" dirty="0" smtClean="0"/>
              <a:t> </a:t>
            </a:r>
            <a:r>
              <a:rPr lang="en-ZA" sz="3200" dirty="0" err="1" smtClean="0"/>
              <a:t>om</a:t>
            </a:r>
            <a:r>
              <a:rPr lang="en-ZA" sz="3200" dirty="0" smtClean="0"/>
              <a:t> die </a:t>
            </a:r>
            <a:r>
              <a:rPr lang="en-ZA" sz="3200" dirty="0" err="1" smtClean="0"/>
              <a:t>kerkkantoor</a:t>
            </a:r>
            <a:r>
              <a:rPr lang="en-ZA" sz="3200" dirty="0" smtClean="0"/>
              <a:t> </a:t>
            </a:r>
            <a:r>
              <a:rPr lang="en-ZA" sz="3200" dirty="0" err="1" smtClean="0"/>
              <a:t>te</a:t>
            </a:r>
            <a:r>
              <a:rPr lang="en-ZA" sz="3200" dirty="0" smtClean="0"/>
              <a:t> </a:t>
            </a:r>
            <a:r>
              <a:rPr lang="en-ZA" sz="3200" dirty="0" err="1" smtClean="0"/>
              <a:t>kontak</a:t>
            </a:r>
            <a:endParaRPr lang="af-ZA" sz="3200" dirty="0"/>
          </a:p>
        </p:txBody>
      </p:sp>
    </p:spTree>
    <p:extLst>
      <p:ext uri="{BB962C8B-B14F-4D97-AF65-F5344CB8AC3E}">
        <p14:creationId xmlns:p14="http://schemas.microsoft.com/office/powerpoint/2010/main" val="3743155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5000">
        <p15:prstTrans prst="pageCurlDouble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\AppData\Local\Microsoft\Windows\INetCache\Content.Outlook\6H2TST2Z\IMG-20250502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9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663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olded knitted warm sweaters halfovers or blankets Autumn and winter clothes  Place for text | Premium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33944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3710" y="824168"/>
            <a:ext cx="9866820" cy="5570756"/>
          </a:xfrm>
          <a:prstGeom prst="rect">
            <a:avLst/>
          </a:prstGeom>
          <a:solidFill>
            <a:srgbClr val="DED6C8">
              <a:alpha val="8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Goudkop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se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Klerebank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0" algn="ctr"/>
            <a:r>
              <a:rPr lang="en-US" sz="3200" dirty="0" err="1" smtClean="0"/>
              <a:t>Ons</a:t>
            </a:r>
            <a:r>
              <a:rPr lang="en-US" sz="3200" dirty="0" smtClean="0"/>
              <a:t> </a:t>
            </a:r>
            <a:r>
              <a:rPr lang="en-US" sz="3200" dirty="0" err="1" smtClean="0"/>
              <a:t>vra</a:t>
            </a:r>
            <a:r>
              <a:rPr lang="en-US" sz="3200" dirty="0" smtClean="0"/>
              <a:t> </a:t>
            </a:r>
            <a:r>
              <a:rPr lang="en-US" sz="3200" dirty="0" err="1" smtClean="0"/>
              <a:t>asb</a:t>
            </a:r>
            <a:r>
              <a:rPr lang="en-US" sz="3200" dirty="0" smtClean="0"/>
              <a:t> </a:t>
            </a:r>
            <a:r>
              <a:rPr lang="en-US" sz="3200" dirty="0" err="1" smtClean="0"/>
              <a:t>weer</a:t>
            </a:r>
            <a:r>
              <a:rPr lang="en-US" sz="3200" dirty="0" smtClean="0"/>
              <a:t> </a:t>
            </a:r>
            <a:r>
              <a:rPr lang="en-US" sz="3200" dirty="0" err="1" smtClean="0"/>
              <a:t>vir</a:t>
            </a:r>
            <a:r>
              <a:rPr lang="en-US" sz="3200" dirty="0" smtClean="0"/>
              <a:t> </a:t>
            </a:r>
            <a:r>
              <a:rPr lang="en-US" sz="3200" dirty="0" err="1" smtClean="0"/>
              <a:t>skenkings</a:t>
            </a:r>
            <a:r>
              <a:rPr lang="en-US" sz="3200" dirty="0" smtClean="0"/>
              <a:t> van warm </a:t>
            </a:r>
            <a:r>
              <a:rPr lang="en-US" sz="3200" dirty="0" err="1" smtClean="0"/>
              <a:t>klere</a:t>
            </a:r>
            <a:r>
              <a:rPr lang="en-US" sz="3200" dirty="0" smtClean="0"/>
              <a:t> en </a:t>
            </a:r>
            <a:r>
              <a:rPr lang="en-US" sz="3200" dirty="0" err="1" smtClean="0"/>
              <a:t>komberse</a:t>
            </a:r>
            <a:r>
              <a:rPr lang="en-US" sz="3200" dirty="0" smtClean="0"/>
              <a:t> </a:t>
            </a:r>
            <a:r>
              <a:rPr lang="en-US" sz="3200" dirty="0" err="1" smtClean="0"/>
              <a:t>wat</a:t>
            </a:r>
            <a:r>
              <a:rPr lang="en-US" sz="3200" dirty="0" smtClean="0"/>
              <a:t> u </a:t>
            </a:r>
            <a:r>
              <a:rPr lang="en-US" sz="3200" dirty="0" err="1" smtClean="0"/>
              <a:t>nie</a:t>
            </a:r>
            <a:r>
              <a:rPr lang="en-US" sz="3200" dirty="0" smtClean="0"/>
              <a:t> </a:t>
            </a:r>
            <a:r>
              <a:rPr lang="en-US" sz="3200" dirty="0" err="1" smtClean="0"/>
              <a:t>gebruik</a:t>
            </a:r>
            <a:r>
              <a:rPr lang="en-US" sz="3200" dirty="0" smtClean="0"/>
              <a:t> </a:t>
            </a:r>
            <a:r>
              <a:rPr lang="en-US" sz="3200" dirty="0" err="1" smtClean="0"/>
              <a:t>nie</a:t>
            </a:r>
            <a:r>
              <a:rPr lang="en-US" sz="3200" dirty="0" smtClean="0"/>
              <a:t>.</a:t>
            </a:r>
          </a:p>
          <a:p>
            <a:pPr lvl="0" algn="ctr"/>
            <a:endParaRPr lang="en-US" sz="3200" dirty="0" smtClean="0"/>
          </a:p>
          <a:p>
            <a:pPr lvl="0" algn="ctr"/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kan</a:t>
            </a:r>
            <a:r>
              <a:rPr lang="en-US" sz="3200" dirty="0" smtClean="0"/>
              <a:t> </a:t>
            </a:r>
            <a:r>
              <a:rPr lang="en-US" sz="3200" dirty="0" err="1" smtClean="0"/>
              <a:t>deur</a:t>
            </a:r>
            <a:r>
              <a:rPr lang="en-US" sz="3200" dirty="0" smtClean="0"/>
              <a:t> die week of op </a:t>
            </a:r>
            <a:r>
              <a:rPr lang="en-US" sz="3200" dirty="0" err="1" smtClean="0"/>
              <a:t>Sondae</a:t>
            </a:r>
            <a:r>
              <a:rPr lang="en-US" sz="3200" dirty="0" smtClean="0"/>
              <a:t> by die </a:t>
            </a:r>
            <a:r>
              <a:rPr lang="en-US" sz="3200" dirty="0" err="1" smtClean="0"/>
              <a:t>kerk</a:t>
            </a:r>
            <a:r>
              <a:rPr lang="en-US" sz="3200" dirty="0" smtClean="0"/>
              <a:t> </a:t>
            </a:r>
            <a:r>
              <a:rPr lang="en-US" sz="3200" dirty="0" err="1" smtClean="0"/>
              <a:t>afgegee</a:t>
            </a:r>
            <a:r>
              <a:rPr lang="en-US" sz="3200" dirty="0" smtClean="0"/>
              <a:t> word.</a:t>
            </a:r>
          </a:p>
          <a:p>
            <a:pPr lvl="0" algn="ctr"/>
            <a:endParaRPr lang="en-US" sz="3200" dirty="0" smtClean="0"/>
          </a:p>
          <a:p>
            <a:pPr lvl="0" algn="ctr"/>
            <a:r>
              <a:rPr lang="en-US" sz="3200" dirty="0" err="1" smtClean="0"/>
              <a:t>Vir</a:t>
            </a:r>
            <a:r>
              <a:rPr lang="en-US" sz="3200" dirty="0" smtClean="0"/>
              <a:t> </a:t>
            </a:r>
            <a:r>
              <a:rPr lang="en-US" sz="3200" dirty="0" err="1" smtClean="0"/>
              <a:t>meer</a:t>
            </a:r>
            <a:r>
              <a:rPr lang="en-US" sz="3200" dirty="0" smtClean="0"/>
              <a:t> </a:t>
            </a:r>
            <a:r>
              <a:rPr lang="en-US" sz="3200" dirty="0" err="1" smtClean="0"/>
              <a:t>inligting</a:t>
            </a:r>
            <a:r>
              <a:rPr lang="en-US" sz="3200" dirty="0" smtClean="0"/>
              <a:t> </a:t>
            </a:r>
            <a:r>
              <a:rPr lang="en-US" sz="3200" dirty="0" err="1" smtClean="0"/>
              <a:t>kontak</a:t>
            </a:r>
            <a:endParaRPr lang="en-US" sz="3200" dirty="0" smtClean="0"/>
          </a:p>
          <a:p>
            <a:pPr lvl="0" algn="ctr"/>
            <a:r>
              <a:rPr lang="en-US" sz="3200" dirty="0" err="1" smtClean="0"/>
              <a:t>Ezna</a:t>
            </a:r>
            <a:r>
              <a:rPr lang="en-US" sz="3200" dirty="0" smtClean="0"/>
              <a:t> van Jaarsveld - 073 267 7732 </a:t>
            </a:r>
          </a:p>
          <a:p>
            <a:pPr lvl="0" algn="ctr"/>
            <a:endParaRPr lang="en-US" dirty="0" smtClean="0"/>
          </a:p>
          <a:p>
            <a:pPr lvl="0" algn="ctr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52093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eggies soup with croutons on wooden board | Premium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632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3558" y="481264"/>
            <a:ext cx="11020926" cy="6063198"/>
          </a:xfrm>
          <a:prstGeom prst="rect">
            <a:avLst/>
          </a:prstGeom>
          <a:solidFill>
            <a:srgbClr val="F8F8F8">
              <a:alpha val="69804"/>
            </a:srgbClr>
          </a:solidFill>
          <a:ln>
            <a:solidFill>
              <a:srgbClr val="F8F8F8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ZA" sz="2400" b="1" dirty="0" smtClean="0">
              <a:latin typeface="+mj-lt"/>
            </a:endParaRPr>
          </a:p>
          <a:p>
            <a:r>
              <a:rPr lang="en-ZA" sz="2800" dirty="0" err="1" smtClean="0">
                <a:latin typeface="+mj-lt"/>
              </a:rPr>
              <a:t>Baie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dankie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aan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elke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persoon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wie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betrokke</a:t>
            </a:r>
            <a:r>
              <a:rPr lang="en-ZA" sz="2800" dirty="0" smtClean="0">
                <a:latin typeface="+mj-lt"/>
              </a:rPr>
              <a:t> is by die  </a:t>
            </a:r>
            <a:r>
              <a:rPr lang="en-ZA" sz="2800" dirty="0" err="1" smtClean="0">
                <a:latin typeface="+mj-lt"/>
              </a:rPr>
              <a:t>bediening</a:t>
            </a:r>
            <a:r>
              <a:rPr lang="en-ZA" sz="2800" dirty="0" smtClean="0">
                <a:latin typeface="+mj-lt"/>
              </a:rPr>
              <a:t> van sop in </a:t>
            </a:r>
            <a:r>
              <a:rPr lang="en-ZA" sz="2800" dirty="0" err="1" smtClean="0">
                <a:latin typeface="+mj-lt"/>
              </a:rPr>
              <a:t>Dawkinsville</a:t>
            </a:r>
            <a:r>
              <a:rPr lang="en-ZA" sz="2800" dirty="0" smtClean="0">
                <a:latin typeface="+mj-lt"/>
              </a:rPr>
              <a:t>.</a:t>
            </a:r>
          </a:p>
          <a:p>
            <a:r>
              <a:rPr lang="en-ZA" sz="2800" dirty="0" smtClean="0">
                <a:latin typeface="+mj-lt"/>
              </a:rPr>
              <a:t> </a:t>
            </a:r>
          </a:p>
          <a:p>
            <a:r>
              <a:rPr lang="en-ZA" sz="2800" dirty="0" smtClean="0">
                <a:latin typeface="+mj-lt"/>
              </a:rPr>
              <a:t>Die </a:t>
            </a:r>
            <a:r>
              <a:rPr lang="en-ZA" sz="2800" dirty="0" err="1" smtClean="0">
                <a:latin typeface="+mj-lt"/>
              </a:rPr>
              <a:t>aksie</a:t>
            </a:r>
            <a:r>
              <a:rPr lang="en-ZA" sz="2800" dirty="0" smtClean="0">
                <a:latin typeface="+mj-lt"/>
              </a:rPr>
              <a:t> is </a:t>
            </a:r>
            <a:r>
              <a:rPr lang="en-ZA" sz="2800" dirty="0" err="1" smtClean="0">
                <a:latin typeface="+mj-lt"/>
              </a:rPr>
              <a:t>elke</a:t>
            </a:r>
            <a:r>
              <a:rPr lang="en-ZA" sz="2800" dirty="0" smtClean="0">
                <a:latin typeface="+mj-lt"/>
              </a:rPr>
              <a:t> twee </a:t>
            </a:r>
            <a:r>
              <a:rPr lang="en-ZA" sz="2800" dirty="0" err="1" smtClean="0">
                <a:latin typeface="+mj-lt"/>
              </a:rPr>
              <a:t>weke</a:t>
            </a:r>
            <a:r>
              <a:rPr lang="en-ZA" sz="2800" dirty="0" smtClean="0">
                <a:latin typeface="+mj-lt"/>
              </a:rPr>
              <a:t> op ‘n </a:t>
            </a:r>
            <a:r>
              <a:rPr lang="en-ZA" sz="2800" dirty="0" err="1" smtClean="0">
                <a:latin typeface="+mj-lt"/>
              </a:rPr>
              <a:t>Vrydag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om</a:t>
            </a:r>
            <a:r>
              <a:rPr lang="en-ZA" sz="2800" dirty="0" smtClean="0">
                <a:latin typeface="+mj-lt"/>
              </a:rPr>
              <a:t> 09:45.</a:t>
            </a:r>
          </a:p>
          <a:p>
            <a:endParaRPr lang="en-ZA" sz="2800" dirty="0" smtClean="0">
              <a:latin typeface="+mj-lt"/>
            </a:endParaRPr>
          </a:p>
          <a:p>
            <a:r>
              <a:rPr lang="en-ZA" sz="2800" b="1" dirty="0" err="1" smtClean="0">
                <a:latin typeface="+mj-lt"/>
              </a:rPr>
              <a:t>Volgende</a:t>
            </a:r>
            <a:r>
              <a:rPr lang="en-ZA" sz="2800" b="1" dirty="0" smtClean="0">
                <a:latin typeface="+mj-lt"/>
              </a:rPr>
              <a:t> </a:t>
            </a:r>
            <a:r>
              <a:rPr lang="en-ZA" sz="2800" b="1" dirty="0" err="1" smtClean="0">
                <a:latin typeface="+mj-lt"/>
              </a:rPr>
              <a:t>geleentheid</a:t>
            </a:r>
            <a:r>
              <a:rPr lang="en-ZA" sz="2800" b="1" dirty="0" smtClean="0">
                <a:latin typeface="+mj-lt"/>
              </a:rPr>
              <a:t> is 6 Junie 2025</a:t>
            </a:r>
          </a:p>
          <a:p>
            <a:r>
              <a:rPr lang="en-ZA" sz="2800" dirty="0" smtClean="0">
                <a:latin typeface="+mj-lt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Tydens</a:t>
            </a:r>
            <a:r>
              <a:rPr lang="en-ZA" sz="2800" dirty="0" smtClean="0">
                <a:latin typeface="+mj-lt"/>
              </a:rPr>
              <a:t> die </a:t>
            </a:r>
            <a:r>
              <a:rPr lang="en-ZA" sz="2800" dirty="0" err="1" smtClean="0">
                <a:latin typeface="+mj-lt"/>
              </a:rPr>
              <a:t>aksie</a:t>
            </a:r>
            <a:r>
              <a:rPr lang="en-ZA" sz="2800" dirty="0" smtClean="0">
                <a:latin typeface="+mj-lt"/>
              </a:rPr>
              <a:t> word die </a:t>
            </a:r>
            <a:r>
              <a:rPr lang="en-ZA" sz="2800" dirty="0" err="1" smtClean="0">
                <a:latin typeface="+mj-lt"/>
              </a:rPr>
              <a:t>Woord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bedien</a:t>
            </a:r>
            <a:r>
              <a:rPr lang="en-ZA" sz="2800" dirty="0" smtClean="0">
                <a:latin typeface="+mj-lt"/>
              </a:rPr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latin typeface="+mj-lt"/>
              </a:rPr>
              <a:t> Sop en </a:t>
            </a:r>
            <a:r>
              <a:rPr lang="en-ZA" sz="2800" dirty="0" err="1" smtClean="0">
                <a:latin typeface="+mj-lt"/>
              </a:rPr>
              <a:t>broodjies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verskaf</a:t>
            </a:r>
            <a:r>
              <a:rPr lang="en-ZA" sz="2800" dirty="0" smtClean="0">
                <a:latin typeface="+mj-lt"/>
              </a:rPr>
              <a:t> (</a:t>
            </a:r>
            <a:r>
              <a:rPr lang="en-ZA" sz="2800" dirty="0" err="1" smtClean="0">
                <a:latin typeface="+mj-lt"/>
              </a:rPr>
              <a:t>gemaak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deur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betrokke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gemeentelede</a:t>
            </a:r>
            <a:r>
              <a:rPr lang="en-ZA" sz="2800" dirty="0" smtClean="0">
                <a:latin typeface="+mj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Iets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spesiaal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vir</a:t>
            </a:r>
            <a:r>
              <a:rPr lang="en-ZA" sz="2800" dirty="0" smtClean="0">
                <a:latin typeface="+mj-lt"/>
              </a:rPr>
              <a:t> die </a:t>
            </a:r>
            <a:r>
              <a:rPr lang="en-ZA" sz="2800" dirty="0" err="1" smtClean="0">
                <a:latin typeface="+mj-lt"/>
              </a:rPr>
              <a:t>kinders</a:t>
            </a:r>
            <a:r>
              <a:rPr lang="en-ZA" sz="2800" dirty="0" smtClean="0">
                <a:latin typeface="+mj-lt"/>
              </a:rPr>
              <a:t> (</a:t>
            </a:r>
            <a:r>
              <a:rPr lang="en-ZA" sz="2800" dirty="0" err="1" smtClean="0">
                <a:latin typeface="+mj-lt"/>
              </a:rPr>
              <a:t>koeldrank</a:t>
            </a:r>
            <a:r>
              <a:rPr lang="en-ZA" sz="2800" dirty="0" smtClean="0">
                <a:latin typeface="+mj-lt"/>
              </a:rPr>
              <a:t>/ </a:t>
            </a:r>
            <a:r>
              <a:rPr lang="en-ZA" sz="2800" dirty="0" err="1" smtClean="0">
                <a:latin typeface="+mj-lt"/>
              </a:rPr>
              <a:t>gegeurde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melk</a:t>
            </a:r>
            <a:endParaRPr lang="en-ZA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Kaas</a:t>
            </a:r>
            <a:r>
              <a:rPr lang="en-ZA" sz="2800" dirty="0" smtClean="0">
                <a:latin typeface="+mj-lt"/>
              </a:rPr>
              <a:t>, </a:t>
            </a:r>
            <a:r>
              <a:rPr lang="en-ZA" sz="2800" dirty="0" err="1" smtClean="0">
                <a:latin typeface="+mj-lt"/>
              </a:rPr>
              <a:t>melk</a:t>
            </a:r>
            <a:r>
              <a:rPr lang="en-ZA" sz="2800" dirty="0" smtClean="0">
                <a:latin typeface="+mj-lt"/>
              </a:rPr>
              <a:t> en </a:t>
            </a:r>
            <a:r>
              <a:rPr lang="en-ZA" sz="2800" dirty="0" err="1" smtClean="0">
                <a:latin typeface="+mj-lt"/>
              </a:rPr>
              <a:t>ander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suiwelprodukte</a:t>
            </a:r>
            <a:r>
              <a:rPr lang="en-ZA" sz="2800" dirty="0" smtClean="0">
                <a:latin typeface="+mj-lt"/>
              </a:rPr>
              <a:t> (</a:t>
            </a:r>
            <a:r>
              <a:rPr lang="en-ZA" sz="2800" dirty="0" err="1" smtClean="0">
                <a:latin typeface="+mj-lt"/>
              </a:rPr>
              <a:t>dit</a:t>
            </a:r>
            <a:r>
              <a:rPr lang="en-ZA" sz="2800" dirty="0" smtClean="0">
                <a:latin typeface="+mj-lt"/>
              </a:rPr>
              <a:t> word </a:t>
            </a:r>
            <a:r>
              <a:rPr lang="en-ZA" sz="2800" dirty="0" err="1" smtClean="0">
                <a:latin typeface="+mj-lt"/>
              </a:rPr>
              <a:t>goedgustiglik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deur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Transem</a:t>
            </a:r>
            <a:r>
              <a:rPr lang="en-ZA" sz="2800" dirty="0" smtClean="0">
                <a:latin typeface="+mj-lt"/>
              </a:rPr>
              <a:t> </a:t>
            </a:r>
          </a:p>
          <a:p>
            <a:r>
              <a:rPr lang="en-ZA" sz="2800" dirty="0" smtClean="0">
                <a:latin typeface="+mj-lt"/>
              </a:rPr>
              <a:t>   </a:t>
            </a:r>
            <a:r>
              <a:rPr lang="en-ZA" sz="2800" dirty="0" err="1" smtClean="0">
                <a:latin typeface="+mj-lt"/>
              </a:rPr>
              <a:t>geskenk</a:t>
            </a:r>
            <a:r>
              <a:rPr lang="en-ZA" sz="2800" dirty="0" smtClean="0">
                <a:latin typeface="+mj-lt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ZA" sz="2800" dirty="0" smtClean="0">
                <a:latin typeface="+mj-lt"/>
              </a:rPr>
              <a:t>  </a:t>
            </a:r>
            <a:r>
              <a:rPr lang="en-ZA" sz="2800" dirty="0" err="1" smtClean="0">
                <a:latin typeface="+mj-lt"/>
              </a:rPr>
              <a:t>Vrylik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gekommunikeer</a:t>
            </a:r>
            <a:r>
              <a:rPr lang="en-ZA" sz="2800" dirty="0" smtClean="0">
                <a:latin typeface="+mj-lt"/>
              </a:rPr>
              <a:t> met die </a:t>
            </a:r>
            <a:r>
              <a:rPr lang="en-ZA" sz="2800" dirty="0" err="1" smtClean="0">
                <a:latin typeface="+mj-lt"/>
              </a:rPr>
              <a:t>mense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wie</a:t>
            </a:r>
            <a:r>
              <a:rPr lang="en-ZA" sz="2800" dirty="0" smtClean="0">
                <a:latin typeface="+mj-lt"/>
              </a:rPr>
              <a:t> die sop </a:t>
            </a:r>
            <a:r>
              <a:rPr lang="en-ZA" sz="2800" dirty="0" err="1" smtClean="0">
                <a:latin typeface="+mj-lt"/>
              </a:rPr>
              <a:t>ontvang</a:t>
            </a:r>
            <a:r>
              <a:rPr lang="en-ZA" sz="2800" dirty="0" smtClean="0">
                <a:latin typeface="+mj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0528" y="0"/>
            <a:ext cx="8236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 err="1" smtClean="0">
                <a:latin typeface="Vladimir Script" pitchFamily="66" charset="0"/>
              </a:rPr>
              <a:t>Sopkombuisprojek</a:t>
            </a:r>
            <a:r>
              <a:rPr lang="en-ZA" sz="5400" dirty="0" smtClean="0">
                <a:latin typeface="Vladimir Script" pitchFamily="66" charset="0"/>
              </a:rPr>
              <a:t> in </a:t>
            </a:r>
            <a:r>
              <a:rPr lang="en-ZA" sz="5400" dirty="0" err="1" smtClean="0">
                <a:latin typeface="Vladimir Script" pitchFamily="66" charset="0"/>
              </a:rPr>
              <a:t>Dawkinsville</a:t>
            </a:r>
            <a:endParaRPr lang="en-ZA" sz="5400" dirty="0" smtClean="0">
              <a:latin typeface="Vladimir Script" pitchFamily="66" charset="0"/>
            </a:endParaRPr>
          </a:p>
        </p:txBody>
      </p:sp>
      <p:sp>
        <p:nvSpPr>
          <p:cNvPr id="2052" name="AutoShape 4" descr="Soup background Stock Photos, Royalty Free Soup background Imag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  <p:sp>
        <p:nvSpPr>
          <p:cNvPr id="2054" name="AutoShape 6" descr="Soup background Stock Photos, Royalty Free Soup background Images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038346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ggies soup with croutons on wooden board | Premium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2105" y="352926"/>
            <a:ext cx="10684042" cy="6340197"/>
          </a:xfrm>
          <a:prstGeom prst="rect">
            <a:avLst/>
          </a:prstGeom>
          <a:solidFill>
            <a:srgbClr val="F8F8F8">
              <a:alpha val="69804"/>
            </a:srgbClr>
          </a:solidFill>
          <a:ln>
            <a:solidFill>
              <a:srgbClr val="F8F8F8">
                <a:alpha val="80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ZA" sz="2400" dirty="0" smtClean="0">
              <a:latin typeface="+mj-lt"/>
            </a:endParaRPr>
          </a:p>
          <a:p>
            <a:r>
              <a:rPr lang="en-ZA" sz="2600" dirty="0" err="1" smtClean="0">
                <a:latin typeface="+mj-lt"/>
              </a:rPr>
              <a:t>Betrokke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gemeentelede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poog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om</a:t>
            </a:r>
            <a:r>
              <a:rPr lang="en-ZA" sz="2600" dirty="0" smtClean="0">
                <a:latin typeface="+mj-lt"/>
              </a:rPr>
              <a:t> ‘n </a:t>
            </a:r>
            <a:r>
              <a:rPr lang="en-ZA" sz="2600" dirty="0" err="1" smtClean="0">
                <a:latin typeface="+mj-lt"/>
              </a:rPr>
              <a:t>gesindheid</a:t>
            </a:r>
            <a:r>
              <a:rPr lang="en-ZA" sz="2600" dirty="0" smtClean="0">
                <a:latin typeface="+mj-lt"/>
              </a:rPr>
              <a:t> van </a:t>
            </a:r>
            <a:r>
              <a:rPr lang="en-ZA" sz="2600" dirty="0" err="1" smtClean="0">
                <a:latin typeface="+mj-lt"/>
              </a:rPr>
              <a:t>barmhartigheid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oor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te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dra</a:t>
            </a:r>
            <a:r>
              <a:rPr lang="en-ZA" sz="2600" dirty="0" smtClean="0">
                <a:latin typeface="+mj-lt"/>
              </a:rPr>
              <a:t>.</a:t>
            </a:r>
          </a:p>
          <a:p>
            <a:r>
              <a:rPr lang="en-ZA" sz="2600" dirty="0" smtClean="0">
                <a:latin typeface="+mj-lt"/>
              </a:rPr>
              <a:t>Die </a:t>
            </a:r>
            <a:r>
              <a:rPr lang="en-ZA" sz="2600" dirty="0" err="1" smtClean="0">
                <a:latin typeface="+mj-lt"/>
              </a:rPr>
              <a:t>persone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wie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betrokke</a:t>
            </a:r>
            <a:r>
              <a:rPr lang="en-ZA" sz="2600" dirty="0" smtClean="0">
                <a:latin typeface="+mj-lt"/>
              </a:rPr>
              <a:t> is </a:t>
            </a:r>
            <a:r>
              <a:rPr lang="en-ZA" sz="2600" dirty="0" err="1" smtClean="0">
                <a:latin typeface="+mj-lt"/>
              </a:rPr>
              <a:t>ervaar</a:t>
            </a:r>
            <a:r>
              <a:rPr lang="en-ZA" sz="2600" dirty="0" smtClean="0">
                <a:latin typeface="+mj-lt"/>
              </a:rPr>
              <a:t> ‘n </a:t>
            </a:r>
            <a:r>
              <a:rPr lang="en-ZA" sz="2600" dirty="0" err="1" smtClean="0">
                <a:latin typeface="+mj-lt"/>
              </a:rPr>
              <a:t>heelike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gemeensaamheid</a:t>
            </a:r>
            <a:r>
              <a:rPr lang="en-ZA" sz="2600" dirty="0" smtClean="0">
                <a:latin typeface="+mj-lt"/>
              </a:rPr>
              <a:t> en </a:t>
            </a:r>
            <a:r>
              <a:rPr lang="en-ZA" sz="2600" dirty="0" err="1" smtClean="0">
                <a:latin typeface="+mj-lt"/>
              </a:rPr>
              <a:t>dit</a:t>
            </a:r>
            <a:r>
              <a:rPr lang="en-ZA" sz="2600" dirty="0" smtClean="0">
                <a:latin typeface="+mj-lt"/>
              </a:rPr>
              <a:t> is </a:t>
            </a:r>
            <a:r>
              <a:rPr lang="en-ZA" sz="2600" dirty="0" err="1" smtClean="0">
                <a:latin typeface="+mj-lt"/>
              </a:rPr>
              <a:t>regtig</a:t>
            </a:r>
            <a:r>
              <a:rPr lang="en-ZA" sz="2600" dirty="0" smtClean="0">
                <a:latin typeface="+mj-lt"/>
              </a:rPr>
              <a:t> ‘n </a:t>
            </a:r>
            <a:r>
              <a:rPr lang="en-ZA" sz="2600" dirty="0" err="1" smtClean="0">
                <a:latin typeface="+mj-lt"/>
              </a:rPr>
              <a:t>verrykende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ervaring</a:t>
            </a:r>
            <a:r>
              <a:rPr lang="en-ZA" sz="2600" dirty="0" smtClean="0">
                <a:latin typeface="+mj-lt"/>
              </a:rPr>
              <a:t>.</a:t>
            </a:r>
          </a:p>
          <a:p>
            <a:r>
              <a:rPr lang="en-ZA" sz="2600" dirty="0" smtClean="0">
                <a:latin typeface="+mj-lt"/>
              </a:rPr>
              <a:t> </a:t>
            </a:r>
          </a:p>
          <a:p>
            <a:r>
              <a:rPr lang="en-ZA" sz="2600" dirty="0" smtClean="0">
                <a:latin typeface="+mj-lt"/>
              </a:rPr>
              <a:t>As </a:t>
            </a:r>
            <a:r>
              <a:rPr lang="en-ZA" sz="2600" dirty="0" err="1" smtClean="0">
                <a:latin typeface="+mj-lt"/>
              </a:rPr>
              <a:t>daar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enige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gemeentlid</a:t>
            </a:r>
            <a:r>
              <a:rPr lang="en-ZA" sz="2600" dirty="0" smtClean="0">
                <a:latin typeface="+mj-lt"/>
              </a:rPr>
              <a:t> is </a:t>
            </a:r>
            <a:r>
              <a:rPr lang="en-ZA" sz="2600" dirty="0" err="1" smtClean="0">
                <a:latin typeface="+mj-lt"/>
              </a:rPr>
              <a:t>wie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betrokke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wil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raak</a:t>
            </a:r>
            <a:r>
              <a:rPr lang="en-ZA" sz="2600" dirty="0" smtClean="0">
                <a:latin typeface="+mj-lt"/>
              </a:rPr>
              <a:t>, </a:t>
            </a:r>
            <a:r>
              <a:rPr lang="en-ZA" sz="2600" dirty="0" err="1" smtClean="0">
                <a:latin typeface="+mj-lt"/>
              </a:rPr>
              <a:t>kontak</a:t>
            </a:r>
            <a:r>
              <a:rPr lang="en-ZA" sz="2600" dirty="0" smtClean="0">
                <a:latin typeface="+mj-lt"/>
              </a:rPr>
              <a:t> Zelda by die </a:t>
            </a:r>
            <a:r>
              <a:rPr lang="en-ZA" sz="2600" dirty="0" err="1" smtClean="0">
                <a:latin typeface="+mj-lt"/>
              </a:rPr>
              <a:t>kerkkantoor</a:t>
            </a:r>
            <a:r>
              <a:rPr lang="en-ZA" sz="2600" dirty="0" smtClean="0">
                <a:latin typeface="+mj-lt"/>
              </a:rPr>
              <a:t> of Mariaan </a:t>
            </a:r>
            <a:r>
              <a:rPr lang="en-ZA" sz="2600" dirty="0" err="1" smtClean="0">
                <a:latin typeface="+mj-lt"/>
              </a:rPr>
              <a:t>selnommer</a:t>
            </a:r>
            <a:r>
              <a:rPr lang="en-ZA" sz="2600" dirty="0" smtClean="0">
                <a:latin typeface="+mj-lt"/>
              </a:rPr>
              <a:t> 0829234309</a:t>
            </a:r>
          </a:p>
          <a:p>
            <a:endParaRPr lang="en-ZA" sz="2600" dirty="0" smtClean="0">
              <a:latin typeface="+mj-lt"/>
            </a:endParaRPr>
          </a:p>
          <a:p>
            <a:r>
              <a:rPr lang="en-ZA" sz="2600" b="1" u="sng" dirty="0" err="1" smtClean="0">
                <a:latin typeface="+mj-lt"/>
              </a:rPr>
              <a:t>Ons</a:t>
            </a:r>
            <a:r>
              <a:rPr lang="en-ZA" sz="2600" b="1" u="sng" dirty="0" smtClean="0">
                <a:latin typeface="+mj-lt"/>
              </a:rPr>
              <a:t> </a:t>
            </a:r>
            <a:r>
              <a:rPr lang="en-ZA" sz="2600" b="1" u="sng" dirty="0" err="1" smtClean="0">
                <a:latin typeface="+mj-lt"/>
              </a:rPr>
              <a:t>benodig</a:t>
            </a:r>
            <a:r>
              <a:rPr lang="en-ZA" sz="2600" b="1" u="sng" dirty="0" smtClean="0">
                <a:latin typeface="+mj-lt"/>
              </a:rPr>
              <a:t> </a:t>
            </a:r>
            <a:r>
              <a:rPr lang="en-ZA" sz="2600" b="1" u="sng" dirty="0" err="1" smtClean="0">
                <a:latin typeface="+mj-lt"/>
              </a:rPr>
              <a:t>mense</a:t>
            </a:r>
            <a:r>
              <a:rPr lang="en-ZA" sz="2600" b="1" u="sng" dirty="0" smtClean="0">
                <a:latin typeface="+mj-lt"/>
              </a:rPr>
              <a:t> </a:t>
            </a:r>
            <a:r>
              <a:rPr lang="en-ZA" sz="2600" b="1" u="sng" dirty="0" err="1" smtClean="0">
                <a:latin typeface="+mj-lt"/>
              </a:rPr>
              <a:t>om</a:t>
            </a:r>
            <a:r>
              <a:rPr lang="en-ZA" sz="2600" b="1" u="sng" dirty="0" smtClean="0">
                <a:latin typeface="+mj-lt"/>
              </a:rPr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ZA" sz="2600" dirty="0" smtClean="0">
                <a:latin typeface="+mj-lt"/>
              </a:rPr>
              <a:t> Sop </a:t>
            </a:r>
            <a:r>
              <a:rPr lang="en-ZA" sz="2600" dirty="0" err="1" smtClean="0">
                <a:latin typeface="+mj-lt"/>
              </a:rPr>
              <a:t>te</a:t>
            </a:r>
            <a:r>
              <a:rPr lang="en-ZA" sz="2600" dirty="0" smtClean="0">
                <a:latin typeface="+mj-lt"/>
              </a:rPr>
              <a:t> kook </a:t>
            </a:r>
          </a:p>
          <a:p>
            <a:pPr>
              <a:buFont typeface="Arial" pitchFamily="34" charset="0"/>
              <a:buChar char="•"/>
            </a:pPr>
            <a:r>
              <a:rPr lang="en-ZA" sz="2600" dirty="0" err="1" smtClean="0">
                <a:latin typeface="+mj-lt"/>
              </a:rPr>
              <a:t>Broodjies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te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maak</a:t>
            </a:r>
            <a:endParaRPr lang="en-ZA" sz="2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ZA" sz="2600" dirty="0" err="1" smtClean="0">
                <a:latin typeface="+mj-lt"/>
              </a:rPr>
              <a:t>Hulp</a:t>
            </a:r>
            <a:r>
              <a:rPr lang="en-ZA" sz="2600" dirty="0" smtClean="0">
                <a:latin typeface="+mj-lt"/>
              </a:rPr>
              <a:t> met die </a:t>
            </a:r>
            <a:r>
              <a:rPr lang="en-ZA" sz="2600" dirty="0" err="1" smtClean="0">
                <a:latin typeface="+mj-lt"/>
              </a:rPr>
              <a:t>bediening</a:t>
            </a:r>
            <a:endParaRPr lang="en-ZA" sz="26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ZA" sz="2600" dirty="0" err="1" smtClean="0">
                <a:latin typeface="+mj-lt"/>
              </a:rPr>
              <a:t>Voorbidding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te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doen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vir</a:t>
            </a:r>
            <a:r>
              <a:rPr lang="en-ZA" sz="2600" dirty="0" smtClean="0">
                <a:latin typeface="+mj-lt"/>
              </a:rPr>
              <a:t> die </a:t>
            </a:r>
            <a:r>
              <a:rPr lang="en-ZA" sz="2600" dirty="0" err="1" smtClean="0">
                <a:latin typeface="+mj-lt"/>
              </a:rPr>
              <a:t>bediening</a:t>
            </a:r>
            <a:r>
              <a:rPr lang="en-ZA" sz="2600" dirty="0" smtClean="0">
                <a:latin typeface="+mj-lt"/>
              </a:rPr>
              <a:t>.</a:t>
            </a:r>
          </a:p>
          <a:p>
            <a:endParaRPr lang="en-ZA" sz="2600" dirty="0" smtClean="0">
              <a:latin typeface="+mj-lt"/>
            </a:endParaRPr>
          </a:p>
          <a:p>
            <a:r>
              <a:rPr lang="en-ZA" sz="2600" dirty="0" err="1" smtClean="0">
                <a:latin typeface="+mj-lt"/>
              </a:rPr>
              <a:t>Kom</a:t>
            </a:r>
            <a:r>
              <a:rPr lang="en-ZA" sz="2600" dirty="0" smtClean="0">
                <a:latin typeface="+mj-lt"/>
              </a:rPr>
              <a:t> </a:t>
            </a:r>
            <a:r>
              <a:rPr lang="en-ZA" sz="2600" dirty="0" err="1" smtClean="0">
                <a:latin typeface="+mj-lt"/>
              </a:rPr>
              <a:t>deel</a:t>
            </a:r>
            <a:r>
              <a:rPr lang="en-ZA" sz="2600" dirty="0" smtClean="0">
                <a:latin typeface="+mj-lt"/>
              </a:rPr>
              <a:t> net die </a:t>
            </a:r>
            <a:r>
              <a:rPr lang="en-ZA" sz="2600" dirty="0" err="1" smtClean="0">
                <a:latin typeface="+mj-lt"/>
              </a:rPr>
              <a:t>uur</a:t>
            </a:r>
            <a:r>
              <a:rPr lang="en-ZA" sz="2600" dirty="0" smtClean="0">
                <a:latin typeface="+mj-lt"/>
              </a:rPr>
              <a:t> (09:45 tot 11:00)  op ‘n </a:t>
            </a:r>
            <a:r>
              <a:rPr lang="en-ZA" sz="2600" dirty="0" err="1" smtClean="0">
                <a:latin typeface="+mj-lt"/>
              </a:rPr>
              <a:t>Vrydag</a:t>
            </a:r>
            <a:r>
              <a:rPr lang="en-ZA" sz="2600" dirty="0" smtClean="0">
                <a:latin typeface="+mj-lt"/>
              </a:rPr>
              <a:t> met </a:t>
            </a:r>
            <a:r>
              <a:rPr lang="en-ZA" sz="2600" dirty="0" err="1" smtClean="0">
                <a:latin typeface="+mj-lt"/>
              </a:rPr>
              <a:t>ons</a:t>
            </a:r>
            <a:r>
              <a:rPr lang="en-ZA" sz="2600" dirty="0" smtClean="0">
                <a:latin typeface="+mj-lt"/>
              </a:rPr>
              <a:t> in </a:t>
            </a:r>
            <a:r>
              <a:rPr lang="en-ZA" sz="2600" dirty="0" err="1" smtClean="0">
                <a:latin typeface="+mj-lt"/>
              </a:rPr>
              <a:t>Dawkinsville</a:t>
            </a:r>
            <a:r>
              <a:rPr lang="en-ZA" sz="2600" dirty="0" smtClean="0">
                <a:latin typeface="+mj-lt"/>
              </a:rPr>
              <a:t>.</a:t>
            </a:r>
          </a:p>
          <a:p>
            <a:endParaRPr lang="af-ZA" dirty="0"/>
          </a:p>
        </p:txBody>
      </p:sp>
      <p:sp>
        <p:nvSpPr>
          <p:cNvPr id="8" name="TextBox 7"/>
          <p:cNvSpPr txBox="1"/>
          <p:nvPr/>
        </p:nvSpPr>
        <p:spPr>
          <a:xfrm>
            <a:off x="2230528" y="-80210"/>
            <a:ext cx="8236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dirty="0" err="1" smtClean="0">
                <a:latin typeface="Vladimir Script" pitchFamily="66" charset="0"/>
              </a:rPr>
              <a:t>Sopkombuisprojek</a:t>
            </a:r>
            <a:r>
              <a:rPr lang="en-ZA" sz="5400" dirty="0" smtClean="0">
                <a:latin typeface="Vladimir Script" pitchFamily="66" charset="0"/>
              </a:rPr>
              <a:t> in </a:t>
            </a:r>
            <a:r>
              <a:rPr lang="en-ZA" sz="5400" dirty="0" err="1" smtClean="0">
                <a:latin typeface="Vladimir Script" pitchFamily="66" charset="0"/>
              </a:rPr>
              <a:t>Dawkinsville</a:t>
            </a:r>
            <a:endParaRPr lang="en-ZA" sz="5400" dirty="0" smtClean="0"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72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0">
        <p15:prstTrans prst="pageCurlDouble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2372" y="351145"/>
            <a:ext cx="9437913" cy="5870041"/>
          </a:xfrm>
          <a:prstGeom prst="rect">
            <a:avLst/>
          </a:prstGeom>
          <a:solidFill>
            <a:schemeClr val="accent4">
              <a:lumMod val="60000"/>
              <a:lumOff val="40000"/>
              <a:alpha val="30196"/>
            </a:schemeClr>
          </a:solidFill>
          <a:ln>
            <a:solidFill>
              <a:srgbClr val="F8F8F8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399"/>
              </a:lnSpc>
              <a:spcBef>
                <a:spcPct val="0"/>
              </a:spcBef>
            </a:pPr>
            <a:endParaRPr lang="en-US" dirty="0">
              <a:solidFill>
                <a:srgbClr val="623807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0423" y="420285"/>
            <a:ext cx="4118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ladimir Script" panose="03050402040407070305" pitchFamily="66" charset="0"/>
              </a:rPr>
              <a:t>25 Mei 2025</a:t>
            </a:r>
          </a:p>
          <a:p>
            <a:r>
              <a:rPr lang="en-US" sz="4000" dirty="0" smtClean="0">
                <a:latin typeface="Vladimir Script" panose="03050402040407070305" pitchFamily="66" charset="0"/>
              </a:rPr>
              <a:t>Pinkster </a:t>
            </a:r>
            <a:r>
              <a:rPr lang="en-US" sz="4000" dirty="0" err="1" smtClean="0">
                <a:latin typeface="Vladimir Script" panose="03050402040407070305" pitchFamily="66" charset="0"/>
              </a:rPr>
              <a:t>en</a:t>
            </a:r>
            <a:r>
              <a:rPr lang="en-US" sz="4000" dirty="0" smtClean="0">
                <a:latin typeface="Vladimir Script" panose="03050402040407070305" pitchFamily="66" charset="0"/>
              </a:rPr>
              <a:t> </a:t>
            </a:r>
            <a:r>
              <a:rPr lang="en-US" sz="4000" dirty="0" err="1" smtClean="0">
                <a:latin typeface="Vladimir Script" panose="03050402040407070305" pitchFamily="66" charset="0"/>
              </a:rPr>
              <a:t>Hemelvaat</a:t>
            </a:r>
            <a:endParaRPr lang="af-ZA" sz="4000" dirty="0">
              <a:latin typeface="Vladimir Script" panose="030504020404070703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301" y="-2679702"/>
            <a:ext cx="6883400" cy="1219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25403"/>
            <a:ext cx="12274382" cy="688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117" y="351145"/>
            <a:ext cx="11224208" cy="6169398"/>
          </a:xfrm>
          <a:prstGeom prst="rect">
            <a:avLst/>
          </a:prstGeom>
          <a:solidFill>
            <a:srgbClr val="FFEEB9">
              <a:alpha val="49804"/>
            </a:srgbClr>
          </a:solidFill>
          <a:ln>
            <a:solidFill>
              <a:srgbClr val="F8F8F8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af-ZA" sz="32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9115" y="137798"/>
            <a:ext cx="280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Vladimir Script" panose="03050402040407070305" pitchFamily="66" charset="0"/>
              </a:rPr>
              <a:t>25 Mei 2025</a:t>
            </a:r>
            <a:endParaRPr lang="af-ZA" sz="3600" dirty="0">
              <a:latin typeface="Vladimir Script" panose="03050402040407070305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845" y="689785"/>
            <a:ext cx="1166870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f-ZA" sz="5400" dirty="0" smtClean="0">
                <a:latin typeface="Vladimir Script" pitchFamily="66" charset="0"/>
                <a:cs typeface="Arial" pitchFamily="34" charset="0"/>
              </a:rPr>
              <a:t>Hemelvaart </a:t>
            </a:r>
            <a:r>
              <a:rPr lang="af-ZA" sz="2400" dirty="0" smtClean="0">
                <a:latin typeface="+mj-lt"/>
                <a:cs typeface="Arial" pitchFamily="34" charset="0"/>
              </a:rPr>
              <a:t>: Die Liggaam gaan op, die Gees daal neer. Die volk in Joël sit </a:t>
            </a:r>
            <a:endParaRPr lang="af-ZA" sz="2400" dirty="0" smtClean="0">
              <a:latin typeface="+mj-lt"/>
              <a:cs typeface="Arial" pitchFamily="34" charset="0"/>
            </a:endParaRPr>
          </a:p>
          <a:p>
            <a:r>
              <a:rPr lang="af-ZA" sz="2400" dirty="0" smtClean="0">
                <a:latin typeface="+mj-lt"/>
                <a:cs typeface="Arial" pitchFamily="34" charset="0"/>
              </a:rPr>
              <a:t>in </a:t>
            </a:r>
            <a:r>
              <a:rPr lang="af-ZA" sz="2400" dirty="0" smtClean="0">
                <a:latin typeface="+mj-lt"/>
                <a:cs typeface="Arial" pitchFamily="34" charset="0"/>
              </a:rPr>
              <a:t>stilte, </a:t>
            </a:r>
            <a:r>
              <a:rPr lang="af-ZA" sz="2400" dirty="0" smtClean="0">
                <a:latin typeface="+mj-lt"/>
                <a:cs typeface="Arial" pitchFamily="34" charset="0"/>
              </a:rPr>
              <a:t>tussen </a:t>
            </a:r>
            <a:r>
              <a:rPr lang="af-ZA" sz="2400" dirty="0" smtClean="0">
                <a:latin typeface="+mj-lt"/>
                <a:cs typeface="Arial" pitchFamily="34" charset="0"/>
              </a:rPr>
              <a:t>as en droogte. Alles voel verlate. Maar dan breek God se teenwoordigheid </a:t>
            </a:r>
          </a:p>
          <a:p>
            <a:r>
              <a:rPr lang="af-ZA" sz="2400" dirty="0" smtClean="0">
                <a:latin typeface="+mj-lt"/>
                <a:cs typeface="Arial" pitchFamily="34" charset="0"/>
              </a:rPr>
              <a:t>deur — nie deur tempelherstel of vinnige oorwinning nie, maar deur sy Gees wat </a:t>
            </a:r>
          </a:p>
          <a:p>
            <a:r>
              <a:rPr lang="af-ZA" sz="2400" dirty="0" smtClean="0">
                <a:latin typeface="+mj-lt"/>
                <a:cs typeface="Arial" pitchFamily="34" charset="0"/>
              </a:rPr>
              <a:t>uitgestort word op alle mense (Joël 2:28).</a:t>
            </a:r>
          </a:p>
          <a:p>
            <a:r>
              <a:rPr lang="af-ZA" sz="2400" dirty="0" smtClean="0">
                <a:latin typeface="+mj-lt"/>
                <a:cs typeface="Arial" pitchFamily="34" charset="0"/>
              </a:rPr>
              <a:t> </a:t>
            </a:r>
          </a:p>
          <a:p>
            <a:r>
              <a:rPr lang="af-ZA" sz="2400" dirty="0" smtClean="0">
                <a:latin typeface="+mj-lt"/>
                <a:cs typeface="Arial" pitchFamily="34" charset="0"/>
              </a:rPr>
              <a:t>Hemelvaart herinner ons: Christus het nie verdwyn nie — Hy het opgegaan sodat </a:t>
            </a:r>
            <a:r>
              <a:rPr lang="af-ZA" sz="2400" dirty="0" smtClean="0">
                <a:latin typeface="+mj-lt"/>
                <a:cs typeface="Arial" pitchFamily="34" charset="0"/>
              </a:rPr>
              <a:t>die </a:t>
            </a:r>
          </a:p>
          <a:p>
            <a:r>
              <a:rPr lang="af-ZA" sz="2400" dirty="0" smtClean="0">
                <a:latin typeface="+mj-lt"/>
                <a:cs typeface="Arial" pitchFamily="34" charset="0"/>
              </a:rPr>
              <a:t>Gees </a:t>
            </a:r>
            <a:r>
              <a:rPr lang="af-ZA" sz="2400" dirty="0" smtClean="0">
                <a:latin typeface="+mj-lt"/>
                <a:cs typeface="Arial" pitchFamily="34" charset="0"/>
              </a:rPr>
              <a:t>kan neerdaal. Hy is nie meer hier as een persoon nie — Hy is nou </a:t>
            </a:r>
            <a:r>
              <a:rPr lang="af-ZA" sz="2400" dirty="0" smtClean="0">
                <a:latin typeface="+mj-lt"/>
                <a:cs typeface="Arial" pitchFamily="34" charset="0"/>
              </a:rPr>
              <a:t>teenwoordig </a:t>
            </a:r>
            <a:r>
              <a:rPr lang="af-ZA" sz="2400" dirty="0" smtClean="0">
                <a:latin typeface="+mj-lt"/>
                <a:cs typeface="Arial" pitchFamily="34" charset="0"/>
              </a:rPr>
              <a:t>in </a:t>
            </a:r>
            <a:endParaRPr lang="af-ZA" sz="2400" dirty="0" smtClean="0">
              <a:latin typeface="+mj-lt"/>
              <a:cs typeface="Arial" pitchFamily="34" charset="0"/>
            </a:endParaRPr>
          </a:p>
          <a:p>
            <a:r>
              <a:rPr lang="af-ZA" sz="2400" dirty="0" smtClean="0">
                <a:latin typeface="+mj-lt"/>
                <a:cs typeface="Arial" pitchFamily="34" charset="0"/>
              </a:rPr>
              <a:t>elke </a:t>
            </a:r>
            <a:r>
              <a:rPr lang="af-ZA" sz="2400" dirty="0" smtClean="0">
                <a:latin typeface="+mj-lt"/>
                <a:cs typeface="Arial" pitchFamily="34" charset="0"/>
              </a:rPr>
              <a:t>liggaam wat glo.</a:t>
            </a:r>
          </a:p>
          <a:p>
            <a:r>
              <a:rPr lang="af-ZA" sz="2400" dirty="0" smtClean="0">
                <a:latin typeface="+mj-lt"/>
                <a:cs typeface="Arial" pitchFamily="34" charset="0"/>
              </a:rPr>
              <a:t> </a:t>
            </a:r>
          </a:p>
          <a:p>
            <a:r>
              <a:rPr lang="af-ZA" sz="2400" dirty="0" smtClean="0">
                <a:latin typeface="+mj-lt"/>
                <a:cs typeface="Arial" pitchFamily="34" charset="0"/>
              </a:rPr>
              <a:t>Soos die mense in Joël se tyd, leef ons dalk met vrae. Maar Hemelvaart gee ons </a:t>
            </a:r>
            <a:r>
              <a:rPr lang="af-ZA" sz="2400" dirty="0" smtClean="0">
                <a:latin typeface="+mj-lt"/>
                <a:cs typeface="Arial" pitchFamily="34" charset="0"/>
              </a:rPr>
              <a:t>sekerheid</a:t>
            </a:r>
            <a:r>
              <a:rPr lang="af-ZA" sz="2400" dirty="0" smtClean="0">
                <a:latin typeface="+mj-lt"/>
                <a:cs typeface="Arial" pitchFamily="34" charset="0"/>
              </a:rPr>
              <a:t>: </a:t>
            </a:r>
            <a:endParaRPr lang="af-ZA" sz="2400" dirty="0" smtClean="0">
              <a:latin typeface="+mj-lt"/>
              <a:cs typeface="Arial" pitchFamily="34" charset="0"/>
            </a:endParaRPr>
          </a:p>
          <a:p>
            <a:pPr algn="ctr"/>
            <a:r>
              <a:rPr lang="af-ZA" sz="2400" i="1" dirty="0" smtClean="0">
                <a:latin typeface="+mj-lt"/>
                <a:cs typeface="Arial" pitchFamily="34" charset="0"/>
              </a:rPr>
              <a:t>Christus </a:t>
            </a:r>
            <a:r>
              <a:rPr lang="af-ZA" sz="2400" i="1" dirty="0" smtClean="0">
                <a:latin typeface="+mj-lt"/>
                <a:cs typeface="Arial" pitchFamily="34" charset="0"/>
              </a:rPr>
              <a:t>regeer. En sy </a:t>
            </a:r>
            <a:r>
              <a:rPr lang="af-ZA" sz="2400" i="1" dirty="0" smtClean="0">
                <a:latin typeface="+mj-lt"/>
                <a:cs typeface="Arial" pitchFamily="34" charset="0"/>
              </a:rPr>
              <a:t>Gees is </a:t>
            </a:r>
            <a:r>
              <a:rPr lang="af-ZA" sz="2400" i="1" dirty="0" smtClean="0">
                <a:latin typeface="+mj-lt"/>
                <a:cs typeface="Arial" pitchFamily="34" charset="0"/>
              </a:rPr>
              <a:t>hier. Nou. In my. In jou. In ons saam</a:t>
            </a:r>
            <a:r>
              <a:rPr lang="af-ZA" sz="2400" dirty="0" smtClean="0">
                <a:latin typeface="+mj-lt"/>
                <a:cs typeface="Arial" pitchFamily="34" charset="0"/>
              </a:rPr>
              <a:t>.</a:t>
            </a:r>
          </a:p>
          <a:p>
            <a:r>
              <a:rPr lang="af-ZA" sz="2400" dirty="0" smtClean="0">
                <a:latin typeface="+mj-lt"/>
                <a:cs typeface="Arial" pitchFamily="34" charset="0"/>
              </a:rPr>
              <a:t> </a:t>
            </a:r>
          </a:p>
          <a:p>
            <a:pPr algn="ctr"/>
            <a:r>
              <a:rPr lang="af-ZA" sz="2400" dirty="0" smtClean="0">
                <a:latin typeface="+mj-lt"/>
                <a:cs typeface="Arial" pitchFamily="34" charset="0"/>
              </a:rPr>
              <a:t>Hiermee nooi ons jul almal om saam met ons Hemelvaart te vier </a:t>
            </a:r>
          </a:p>
          <a:p>
            <a:pPr algn="ctr"/>
            <a:r>
              <a:rPr lang="af-ZA" sz="2400" b="1" dirty="0" smtClean="0">
                <a:latin typeface="+mj-lt"/>
                <a:cs typeface="Arial" pitchFamily="34" charset="0"/>
              </a:rPr>
              <a:t>Donderdag 29 Mei om 18:00</a:t>
            </a:r>
            <a:r>
              <a:rPr lang="af-ZA" sz="2400" dirty="0" smtClean="0">
                <a:latin typeface="+mj-lt"/>
                <a:cs typeface="Arial" pitchFamily="34" charset="0"/>
              </a:rPr>
              <a:t>.</a:t>
            </a:r>
          </a:p>
          <a:p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175583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301" y="-2679702"/>
            <a:ext cx="6883400" cy="12192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930">
            <a:off x="6348549" y="2139042"/>
            <a:ext cx="7004957" cy="4669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117" y="351145"/>
            <a:ext cx="10159068" cy="600164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solidFill>
              <a:srgbClr val="F8F8F8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en-US" sz="3200" dirty="0" smtClean="0">
              <a:ea typeface="Microsoft Sans Serif" pitchFamily="34" charset="0"/>
              <a:cs typeface="Microsoft Sans Serif" pitchFamily="34" charset="0"/>
            </a:endParaRPr>
          </a:p>
          <a:p>
            <a:pPr algn="ctr"/>
            <a:endParaRPr lang="af-ZA" sz="3200" dirty="0"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566" y="-226737"/>
            <a:ext cx="963056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Vladimir Script" panose="03050402040407070305" pitchFamily="66" charset="0"/>
              </a:rPr>
              <a:t>Kollekte</a:t>
            </a:r>
            <a:r>
              <a:rPr lang="en-US" sz="7200" dirty="0">
                <a:latin typeface="Vladimir Script" panose="03050402040407070305" pitchFamily="66" charset="0"/>
              </a:rPr>
              <a:t> </a:t>
            </a:r>
            <a:r>
              <a:rPr lang="en-US" sz="7200" dirty="0" err="1">
                <a:latin typeface="Vladimir Script" panose="03050402040407070305" pitchFamily="66" charset="0"/>
              </a:rPr>
              <a:t>reëlings</a:t>
            </a:r>
            <a:endParaRPr lang="en-US" sz="7200" dirty="0">
              <a:latin typeface="Vladimir Script" panose="03050402040407070305" pitchFamily="66" charset="0"/>
            </a:endParaRPr>
          </a:p>
          <a:p>
            <a:endParaRPr lang="af-ZA" sz="1000" dirty="0"/>
          </a:p>
          <a:p>
            <a:r>
              <a:rPr lang="af-ZA" sz="3200" dirty="0">
                <a:latin typeface="+mj-lt"/>
                <a:ea typeface="Microsoft Sans Serif" pitchFamily="34" charset="0"/>
                <a:cs typeface="Microsoft Sans Serif" pitchFamily="34" charset="0"/>
              </a:rPr>
              <a:t>Die wit bakke op die tafels in die ingangsportaal is vir die </a:t>
            </a:r>
            <a:r>
              <a:rPr lang="af-ZA" sz="3200" b="1" dirty="0">
                <a:latin typeface="+mj-lt"/>
                <a:ea typeface="Microsoft Sans Serif" pitchFamily="34" charset="0"/>
                <a:cs typeface="Microsoft Sans Serif" pitchFamily="34" charset="0"/>
              </a:rPr>
              <a:t>erediens</a:t>
            </a:r>
            <a:r>
              <a:rPr lang="af-ZA" sz="3200" dirty="0">
                <a:latin typeface="+mj-lt"/>
                <a:ea typeface="Microsoft Sans Serif" pitchFamily="34" charset="0"/>
                <a:cs typeface="Microsoft Sans Serif" pitchFamily="34" charset="0"/>
              </a:rPr>
              <a:t>.</a:t>
            </a:r>
          </a:p>
          <a:p>
            <a:endParaRPr lang="af-ZA" sz="3200" dirty="0">
              <a:latin typeface="+mj-lt"/>
              <a:ea typeface="Microsoft Sans Serif" pitchFamily="34" charset="0"/>
              <a:cs typeface="Microsoft Sans Serif" pitchFamily="34" charset="0"/>
            </a:endParaRPr>
          </a:p>
          <a:p>
            <a:r>
              <a:rPr lang="af-ZA" sz="3200" dirty="0">
                <a:latin typeface="+mj-lt"/>
                <a:ea typeface="Microsoft Sans Serif" pitchFamily="34" charset="0"/>
                <a:cs typeface="Microsoft Sans Serif" pitchFamily="34" charset="0"/>
              </a:rPr>
              <a:t>Die kollektes by die deure gaan vir ‘n spesifieke saak. Vandag se kollekte word opgeneem vir </a:t>
            </a:r>
            <a:r>
              <a:rPr lang="af-ZA" sz="3200" b="1" i="1" dirty="0" smtClean="0">
                <a:latin typeface="+mj-lt"/>
                <a:ea typeface="Microsoft Sans Serif" pitchFamily="34" charset="0"/>
                <a:cs typeface="Microsoft Sans Serif" pitchFamily="34" charset="0"/>
              </a:rPr>
              <a:t>Jaco de Bruyn</a:t>
            </a:r>
            <a:r>
              <a:rPr lang="af-ZA" sz="3200" dirty="0" smtClean="0">
                <a:latin typeface="+mj-lt"/>
                <a:ea typeface="Microsoft Sans Serif" pitchFamily="34" charset="0"/>
                <a:cs typeface="Microsoft Sans Serif" pitchFamily="34" charset="0"/>
              </a:rPr>
              <a:t>.</a:t>
            </a:r>
            <a:endParaRPr lang="af-ZA" sz="3200" dirty="0">
              <a:latin typeface="+mj-lt"/>
              <a:ea typeface="Microsoft Sans Serif" pitchFamily="34" charset="0"/>
              <a:cs typeface="Microsoft Sans Serif" pitchFamily="34" charset="0"/>
            </a:endParaRPr>
          </a:p>
          <a:p>
            <a:endParaRPr lang="af-ZA" sz="3200" dirty="0">
              <a:latin typeface="+mj-lt"/>
              <a:ea typeface="Microsoft Sans Serif" pitchFamily="34" charset="0"/>
              <a:cs typeface="Microsoft Sans Serif" pitchFamily="34" charset="0"/>
            </a:endParaRPr>
          </a:p>
          <a:p>
            <a:r>
              <a:rPr lang="af-ZA" sz="3200" dirty="0">
                <a:latin typeface="+mj-lt"/>
                <a:ea typeface="Microsoft Sans Serif" pitchFamily="34" charset="0"/>
                <a:cs typeface="Microsoft Sans Serif" pitchFamily="34" charset="0"/>
              </a:rPr>
              <a:t>Daar is ook ‘n houtkas in die portaal tussen die </a:t>
            </a:r>
            <a:r>
              <a:rPr lang="af-ZA" sz="3200" dirty="0" err="1">
                <a:latin typeface="+mj-lt"/>
                <a:ea typeface="Microsoft Sans Serif" pitchFamily="34" charset="0"/>
                <a:cs typeface="Microsoft Sans Serif" pitchFamily="34" charset="0"/>
              </a:rPr>
              <a:t>moederskamers</a:t>
            </a:r>
            <a:r>
              <a:rPr lang="af-ZA" sz="3200" dirty="0">
                <a:latin typeface="+mj-lt"/>
                <a:ea typeface="Microsoft Sans Serif" pitchFamily="34" charset="0"/>
                <a:cs typeface="Microsoft Sans Serif" pitchFamily="34" charset="0"/>
              </a:rPr>
              <a:t> met 2 gleuwe aan die bokant. Links is vir koeverte en regs is ook vir bydraes vir </a:t>
            </a:r>
            <a:r>
              <a:rPr lang="af-ZA" sz="3200" b="1" dirty="0">
                <a:latin typeface="+mj-lt"/>
                <a:ea typeface="Microsoft Sans Serif" pitchFamily="34" charset="0"/>
                <a:cs typeface="Microsoft Sans Serif" pitchFamily="34" charset="0"/>
              </a:rPr>
              <a:t>Jaco de Bruyn </a:t>
            </a:r>
            <a:r>
              <a:rPr lang="af-ZA" sz="3200" dirty="0">
                <a:latin typeface="+mj-lt"/>
                <a:ea typeface="Microsoft Sans Serif" pitchFamily="34" charset="0"/>
                <a:cs typeface="Microsoft Sans Serif" pitchFamily="34" charset="0"/>
              </a:rPr>
              <a:t>in Zimbabwe.</a:t>
            </a:r>
          </a:p>
        </p:txBody>
      </p:sp>
    </p:spTree>
    <p:extLst>
      <p:ext uri="{BB962C8B-B14F-4D97-AF65-F5344CB8AC3E}">
        <p14:creationId xmlns:p14="http://schemas.microsoft.com/office/powerpoint/2010/main" val="327330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2572" y="-2721430"/>
            <a:ext cx="6966858" cy="12192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7" y="5441"/>
            <a:ext cx="6852559" cy="6852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2373" y="351145"/>
            <a:ext cx="8474527" cy="6033326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solidFill>
              <a:srgbClr val="F8F8F8">
                <a:alpha val="2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399"/>
              </a:lnSpc>
              <a:spcBef>
                <a:spcPct val="0"/>
              </a:spcBef>
            </a:pPr>
            <a:endParaRPr lang="en-US" dirty="0">
              <a:solidFill>
                <a:srgbClr val="623807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7898" y="511556"/>
            <a:ext cx="8063476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66"/>
              </a:lnSpc>
            </a:pPr>
            <a:r>
              <a:rPr lang="en-US" sz="80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Nuwe</a:t>
            </a:r>
            <a:r>
              <a:rPr lang="en-US" sz="80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</a:t>
            </a:r>
            <a:r>
              <a:rPr lang="en-US" sz="80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Intrekker</a:t>
            </a:r>
            <a:r>
              <a:rPr lang="en-US" sz="80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? </a:t>
            </a:r>
            <a:endParaRPr lang="en-US" sz="8000" dirty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  <a:p>
            <a:pPr algn="just">
              <a:lnSpc>
                <a:spcPts val="4366"/>
              </a:lnSpc>
            </a:pPr>
            <a:endParaRPr lang="en-US" sz="3493" dirty="0" smtClean="0">
              <a:latin typeface="+mj-lt"/>
              <a:ea typeface="Special Elite"/>
              <a:cs typeface="Special Elite"/>
              <a:sym typeface="Special Elite"/>
            </a:endParaRPr>
          </a:p>
          <a:p>
            <a:pPr algn="just">
              <a:lnSpc>
                <a:spcPts val="4366"/>
              </a:lnSpc>
            </a:pPr>
            <a:r>
              <a:rPr lang="en-US" sz="3200" dirty="0" smtClean="0">
                <a:latin typeface="+mj-lt"/>
                <a:ea typeface="Special Elite"/>
                <a:cs typeface="Special Elite"/>
                <a:sym typeface="Special Elite"/>
              </a:rPr>
              <a:t>As 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u ‘n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lidmaat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van die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gemeente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wil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word,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wil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ons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graag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van u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weet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.</a:t>
            </a:r>
          </a:p>
          <a:p>
            <a:pPr algn="just">
              <a:lnSpc>
                <a:spcPts val="4366"/>
              </a:lnSpc>
            </a:pPr>
            <a:endParaRPr lang="en-US" sz="3200" dirty="0">
              <a:latin typeface="+mj-lt"/>
              <a:ea typeface="Special Elite"/>
              <a:cs typeface="Special Elite"/>
              <a:sym typeface="Special Elite"/>
            </a:endParaRPr>
          </a:p>
          <a:p>
            <a:pPr algn="just">
              <a:lnSpc>
                <a:spcPts val="4366"/>
              </a:lnSpc>
            </a:pP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In die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voorportaal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is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daar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‘n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lêer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met </a:t>
            </a:r>
            <a:r>
              <a:rPr lang="en-US" sz="3200" dirty="0" err="1" smtClean="0">
                <a:latin typeface="+mj-lt"/>
                <a:ea typeface="Special Elite"/>
                <a:cs typeface="Special Elite"/>
                <a:sym typeface="Special Elite"/>
              </a:rPr>
              <a:t>Nuwe</a:t>
            </a:r>
            <a:r>
              <a:rPr lang="en-US" sz="3200" dirty="0" smtClean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Intrekker-vorms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.</a:t>
            </a:r>
          </a:p>
          <a:p>
            <a:pPr algn="just">
              <a:lnSpc>
                <a:spcPts val="4366"/>
              </a:lnSpc>
            </a:pPr>
            <a:endParaRPr lang="en-US" sz="3200" dirty="0">
              <a:latin typeface="+mj-lt"/>
              <a:ea typeface="Special Elite"/>
              <a:cs typeface="Special Elite"/>
              <a:sym typeface="Special Elite"/>
            </a:endParaRPr>
          </a:p>
          <a:p>
            <a:pPr algn="just">
              <a:lnSpc>
                <a:spcPts val="4366"/>
              </a:lnSpc>
            </a:pP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Vul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asb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een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vir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ons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in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en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ons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sal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met u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kontak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 </a:t>
            </a:r>
            <a:r>
              <a:rPr lang="en-US" sz="3200" dirty="0" err="1">
                <a:latin typeface="+mj-lt"/>
                <a:ea typeface="Special Elite"/>
                <a:cs typeface="Special Elite"/>
                <a:sym typeface="Special Elite"/>
              </a:rPr>
              <a:t>maak</a:t>
            </a:r>
            <a:r>
              <a:rPr lang="en-US" sz="3200" dirty="0">
                <a:latin typeface="+mj-lt"/>
                <a:ea typeface="Special Elite"/>
                <a:cs typeface="Special Elite"/>
                <a:sym typeface="Special Elit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30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301" y="-2679702"/>
            <a:ext cx="6883400" cy="12192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49" y="0"/>
            <a:ext cx="7348151" cy="7348151"/>
          </a:xfrm>
          <a:prstGeom prst="rect">
            <a:avLst/>
          </a:prstGeom>
        </p:spPr>
      </p:pic>
      <p:graphicFrame>
        <p:nvGraphicFramePr>
          <p:cNvPr id="6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43096"/>
              </p:ext>
            </p:extLst>
          </p:nvPr>
        </p:nvGraphicFramePr>
        <p:xfrm>
          <a:off x="1217218" y="831072"/>
          <a:ext cx="7547842" cy="5512175"/>
        </p:xfrm>
        <a:graphic>
          <a:graphicData uri="http://schemas.openxmlformats.org/drawingml/2006/table">
            <a:tbl>
              <a:tblPr/>
              <a:tblGrid>
                <a:gridCol w="228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735">
                  <a:extLst>
                    <a:ext uri="{9D8B030D-6E8A-4147-A177-3AD203B41FA5}">
                      <a16:colId xmlns:a16="http://schemas.microsoft.com/office/drawing/2014/main" val="2033376467"/>
                    </a:ext>
                  </a:extLst>
                </a:gridCol>
                <a:gridCol w="2289735">
                  <a:extLst>
                    <a:ext uri="{9D8B030D-6E8A-4147-A177-3AD203B41FA5}">
                      <a16:colId xmlns:a16="http://schemas.microsoft.com/office/drawing/2014/main" val="3238042670"/>
                    </a:ext>
                  </a:extLst>
                </a:gridCol>
                <a:gridCol w="67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40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875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 dirty="0" err="1">
                          <a:effectLst/>
                          <a:latin typeface="+mj-lt"/>
                        </a:rPr>
                        <a:t>Eghardt</a:t>
                      </a:r>
                      <a:endParaRPr lang="af-ZA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Fouché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05/25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79478"/>
                  </a:ext>
                </a:extLst>
              </a:tr>
              <a:tr h="611585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Annatjie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Grobbelaar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05/25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A5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585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Heindrich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Stroebel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05/26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F1b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Kobie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Van Niekerk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05/26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C2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Johannes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Meyer 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05/28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H2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03317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Marietjie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Nortje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05/28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C3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787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Pat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Whelan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05/28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D4a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6322"/>
                  </a:ext>
                </a:extLst>
              </a:tr>
            </a:tbl>
          </a:graphicData>
        </a:graphic>
      </p:graphicFrame>
      <p:sp>
        <p:nvSpPr>
          <p:cNvPr id="7" name="TextBox 13"/>
          <p:cNvSpPr txBox="1"/>
          <p:nvPr/>
        </p:nvSpPr>
        <p:spPr>
          <a:xfrm>
            <a:off x="2458995" y="-28310"/>
            <a:ext cx="5346357" cy="166199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Verjaarsdae</a:t>
            </a:r>
            <a:endParaRPr lang="en-US" sz="5400" dirty="0" smtClean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  <a:p>
            <a:pPr algn="ctr">
              <a:spcBef>
                <a:spcPct val="0"/>
              </a:spcBef>
            </a:pP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Baie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</a:t>
            </a: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Geluk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!</a:t>
            </a:r>
            <a:endParaRPr lang="en-US" sz="5400" dirty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</p:txBody>
      </p:sp>
    </p:spTree>
    <p:extLst>
      <p:ext uri="{BB962C8B-B14F-4D97-AF65-F5344CB8AC3E}">
        <p14:creationId xmlns:p14="http://schemas.microsoft.com/office/powerpoint/2010/main" val="19773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301" y="-2679702"/>
            <a:ext cx="6883400" cy="12192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49" y="0"/>
            <a:ext cx="7348151" cy="7348151"/>
          </a:xfrm>
          <a:prstGeom prst="rect">
            <a:avLst/>
          </a:prstGeom>
        </p:spPr>
      </p:pic>
      <p:graphicFrame>
        <p:nvGraphicFramePr>
          <p:cNvPr id="6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82029"/>
              </p:ext>
            </p:extLst>
          </p:nvPr>
        </p:nvGraphicFramePr>
        <p:xfrm>
          <a:off x="1217218" y="831072"/>
          <a:ext cx="7547842" cy="5505644"/>
        </p:xfrm>
        <a:graphic>
          <a:graphicData uri="http://schemas.openxmlformats.org/drawingml/2006/table">
            <a:tbl>
              <a:tblPr/>
              <a:tblGrid>
                <a:gridCol w="2289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735">
                  <a:extLst>
                    <a:ext uri="{9D8B030D-6E8A-4147-A177-3AD203B41FA5}">
                      <a16:colId xmlns:a16="http://schemas.microsoft.com/office/drawing/2014/main" val="2494491399"/>
                    </a:ext>
                  </a:extLst>
                </a:gridCol>
                <a:gridCol w="2289735">
                  <a:extLst>
                    <a:ext uri="{9D8B030D-6E8A-4147-A177-3AD203B41FA5}">
                      <a16:colId xmlns:a16="http://schemas.microsoft.com/office/drawing/2014/main" val="3478139691"/>
                    </a:ext>
                  </a:extLst>
                </a:gridCol>
                <a:gridCol w="67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875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Willie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Swanepoel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05/29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D3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648"/>
                  </a:ext>
                </a:extLst>
              </a:tr>
              <a:tr h="734875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Christi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Viljoen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05/29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G6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79478"/>
                  </a:ext>
                </a:extLst>
              </a:tr>
              <a:tr h="611585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Adriaan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Erasmus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05/30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F5b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585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Lee-Anne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Fourie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05/30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D2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Elsa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Gill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05/30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G6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Gezelle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Kirsten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05/30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G2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03317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Deoné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Cronje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05/31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F5a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787"/>
                  </a:ext>
                </a:extLst>
              </a:tr>
              <a:tr h="703181"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Eckardt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f-ZA" sz="3200" b="0" i="0" u="none" strike="noStrike">
                          <a:effectLst/>
                          <a:latin typeface="+mj-lt"/>
                        </a:rPr>
                        <a:t>Steyn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05/31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f-ZA" sz="3200" b="0" i="0" u="none" strike="noStrike" dirty="0">
                          <a:effectLst/>
                          <a:latin typeface="+mj-lt"/>
                        </a:rPr>
                        <a:t>A5</a:t>
                      </a: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6322"/>
                  </a:ext>
                </a:extLst>
              </a:tr>
            </a:tbl>
          </a:graphicData>
        </a:graphic>
      </p:graphicFrame>
      <p:sp>
        <p:nvSpPr>
          <p:cNvPr id="9" name="TextBox 13"/>
          <p:cNvSpPr txBox="1"/>
          <p:nvPr/>
        </p:nvSpPr>
        <p:spPr>
          <a:xfrm>
            <a:off x="1817914" y="243904"/>
            <a:ext cx="6161609" cy="83099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Verjaarsdae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: </a:t>
            </a: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Baie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</a:t>
            </a: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Geluk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!</a:t>
            </a:r>
            <a:endParaRPr lang="en-US" sz="5400" dirty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</p:txBody>
      </p:sp>
    </p:spTree>
    <p:extLst>
      <p:ext uri="{BB962C8B-B14F-4D97-AF65-F5344CB8AC3E}">
        <p14:creationId xmlns:p14="http://schemas.microsoft.com/office/powerpoint/2010/main" val="157001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301" y="-2654301"/>
            <a:ext cx="6883400" cy="12192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3" y="1611630"/>
            <a:ext cx="4343400" cy="5210175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5848865" y="-117681"/>
            <a:ext cx="6416328" cy="101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  <a:spcBef>
                <a:spcPct val="0"/>
              </a:spcBef>
            </a:pPr>
            <a:r>
              <a:rPr lang="en-US" sz="48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Medelewing</a:t>
            </a:r>
            <a:endParaRPr lang="en-US" sz="4800" dirty="0" smtClean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</p:txBody>
      </p:sp>
      <p:graphicFrame>
        <p:nvGraphicFramePr>
          <p:cNvPr id="10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635"/>
              </p:ext>
            </p:extLst>
          </p:nvPr>
        </p:nvGraphicFramePr>
        <p:xfrm>
          <a:off x="363829" y="595620"/>
          <a:ext cx="5935827" cy="5866784"/>
        </p:xfrm>
        <a:graphic>
          <a:graphicData uri="http://schemas.openxmlformats.org/drawingml/2006/table">
            <a:tbl>
              <a:tblPr/>
              <a:tblGrid>
                <a:gridCol w="457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1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Karin le Roux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G3b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Angelique van </a:t>
                      </a:r>
                      <a:r>
                        <a:rPr lang="en-US" sz="2400" b="0" dirty="0" err="1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der</a:t>
                      </a: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 </a:t>
                      </a:r>
                      <a:r>
                        <a:rPr lang="en-US" sz="2400" b="0" dirty="0" err="1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Heever</a:t>
                      </a: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F6a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Evie</a:t>
                      </a: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 Thomson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D4b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Bettie de Beer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E1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Tilla</a:t>
                      </a: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 de Wet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C5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Hans van </a:t>
                      </a:r>
                      <a:r>
                        <a:rPr lang="en-US" sz="2400" b="0" dirty="0" err="1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Tonder</a:t>
                      </a:r>
                      <a:endParaRPr lang="en-US" sz="2400" b="0" dirty="0" smtClean="0">
                        <a:latin typeface="+mj-lt"/>
                        <a:ea typeface="Microsoft Sans Serif" pitchFamily="34" charset="0"/>
                        <a:cs typeface="Microsoft Sans Serif" pitchFamily="34" charset="0"/>
                        <a:sym typeface="Special Elite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E2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Oud-lidmaat</a:t>
                      </a:r>
                      <a:r>
                        <a:rPr lang="en-US" sz="2400" b="0" dirty="0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 : Jan </a:t>
                      </a:r>
                      <a:r>
                        <a:rPr lang="en-US" sz="2400" b="0" dirty="0" err="1" smtClean="0">
                          <a:latin typeface="+mj-lt"/>
                          <a:ea typeface="Microsoft Sans Serif" pitchFamily="34" charset="0"/>
                          <a:cs typeface="Microsoft Sans Serif" pitchFamily="34" charset="0"/>
                          <a:sym typeface="Special Elite"/>
                        </a:rPr>
                        <a:t>Lubbe</a:t>
                      </a:r>
                      <a:endParaRPr lang="en-US" sz="2400" b="0" dirty="0" smtClean="0">
                        <a:latin typeface="+mj-lt"/>
                        <a:ea typeface="Microsoft Sans Serif" pitchFamily="34" charset="0"/>
                        <a:cs typeface="Microsoft Sans Serif" pitchFamily="34" charset="0"/>
                        <a:sym typeface="Special Elite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164370"/>
              </p:ext>
            </p:extLst>
          </p:nvPr>
        </p:nvGraphicFramePr>
        <p:xfrm>
          <a:off x="6582034" y="595619"/>
          <a:ext cx="5420495" cy="5922364"/>
        </p:xfrm>
        <a:graphic>
          <a:graphicData uri="http://schemas.openxmlformats.org/drawingml/2006/table">
            <a:tbl>
              <a:tblPr/>
              <a:tblGrid>
                <a:gridCol w="542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251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Ons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i="1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dra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die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volgende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families op in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ons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gebede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.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Mag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die Here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julle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deur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hierdie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tyd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met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Sy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liefde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en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nabyheid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omvou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.</a:t>
                      </a:r>
                      <a:endParaRPr lang="en-US" sz="2400" b="0" i="1" dirty="0">
                        <a:solidFill>
                          <a:schemeClr val="tx1"/>
                        </a:solidFill>
                        <a:latin typeface="+mj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607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Dedrik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Pretorius en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sy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gesin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na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die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afsterwe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van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Dedrik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pa.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Leandrie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Steenkamp en die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seuns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na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die 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afsterwe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ea typeface="Microsoft Sans Serif" pitchFamily="34" charset="0"/>
                          <a:cs typeface="Microsoft Sans Serif" pitchFamily="34" charset="0"/>
                        </a:rPr>
                        <a:t> van Kobus.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146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504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53609"/>
                  </a:ext>
                </a:extLst>
              </a:tr>
            </a:tbl>
          </a:graphicData>
        </a:graphic>
      </p:graphicFrame>
      <p:sp>
        <p:nvSpPr>
          <p:cNvPr id="6" name="TextBox 13"/>
          <p:cNvSpPr txBox="1"/>
          <p:nvPr/>
        </p:nvSpPr>
        <p:spPr>
          <a:xfrm>
            <a:off x="-73192" y="-142848"/>
            <a:ext cx="6416328" cy="101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  <a:spcBef>
                <a:spcPct val="0"/>
              </a:spcBef>
            </a:pPr>
            <a:r>
              <a:rPr lang="en-US" sz="48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Bid </a:t>
            </a:r>
            <a:r>
              <a:rPr lang="en-US" sz="48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saam</a:t>
            </a:r>
            <a:r>
              <a:rPr lang="en-US" sz="48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</a:t>
            </a:r>
            <a:r>
              <a:rPr lang="en-US" sz="48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vir</a:t>
            </a:r>
            <a:r>
              <a:rPr lang="en-US" sz="48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</a:t>
            </a:r>
            <a:r>
              <a:rPr lang="en-US" sz="48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gesondheid</a:t>
            </a:r>
            <a:endParaRPr lang="en-US" sz="4800" dirty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</p:txBody>
      </p:sp>
    </p:spTree>
    <p:extLst>
      <p:ext uri="{BB962C8B-B14F-4D97-AF65-F5344CB8AC3E}">
        <p14:creationId xmlns:p14="http://schemas.microsoft.com/office/powerpoint/2010/main" val="282075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301" y="-2654301"/>
            <a:ext cx="6883400" cy="12192002"/>
          </a:xfrm>
          <a:prstGeom prst="rect">
            <a:avLst/>
          </a:prstGeom>
        </p:spPr>
      </p:pic>
      <p:pic>
        <p:nvPicPr>
          <p:cNvPr id="1028" name="Picture 4" descr="Scroll Stock Photos, Images and Backgrounds for Free Downloa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1"/>
            <a:ext cx="12192000" cy="685435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13857" y="1447800"/>
            <a:ext cx="8218714" cy="39624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8" name="TextBox 7"/>
          <p:cNvSpPr txBox="1"/>
          <p:nvPr/>
        </p:nvSpPr>
        <p:spPr>
          <a:xfrm>
            <a:off x="2558157" y="1996219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ZA" sz="2800" dirty="0" smtClean="0">
                <a:latin typeface="+mj-lt"/>
              </a:rPr>
              <a:t>Op die </a:t>
            </a:r>
            <a:r>
              <a:rPr lang="en-ZA" sz="2800" dirty="0" err="1" smtClean="0">
                <a:latin typeface="+mj-lt"/>
              </a:rPr>
              <a:t>vergadering</a:t>
            </a:r>
            <a:r>
              <a:rPr lang="en-ZA" sz="2800" dirty="0" smtClean="0">
                <a:latin typeface="+mj-lt"/>
              </a:rPr>
              <a:t> van  19 Mei is die </a:t>
            </a:r>
            <a:r>
              <a:rPr lang="en-ZA" sz="2800" dirty="0" err="1" smtClean="0">
                <a:latin typeface="+mj-lt"/>
              </a:rPr>
              <a:t>volgende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persone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verkies</a:t>
            </a:r>
            <a:r>
              <a:rPr lang="en-ZA" sz="2800" dirty="0" smtClean="0">
                <a:latin typeface="+mj-lt"/>
              </a:rPr>
              <a:t> as </a:t>
            </a:r>
            <a:r>
              <a:rPr lang="en-ZA" sz="2800" dirty="0" err="1" smtClean="0">
                <a:latin typeface="+mj-lt"/>
              </a:rPr>
              <a:t>ouderlinge</a:t>
            </a:r>
            <a:r>
              <a:rPr lang="en-ZA" sz="2800" dirty="0" smtClean="0">
                <a:latin typeface="+mj-lt"/>
              </a:rPr>
              <a:t>:</a:t>
            </a:r>
          </a:p>
          <a:p>
            <a:pPr algn="ctr"/>
            <a:endParaRPr lang="en-ZA" sz="2800" dirty="0" smtClean="0">
              <a:latin typeface="+mj-lt"/>
            </a:endParaRPr>
          </a:p>
          <a:p>
            <a:pPr algn="ctr"/>
            <a:r>
              <a:rPr lang="en-ZA" sz="2800" dirty="0" err="1" smtClean="0">
                <a:latin typeface="+mj-lt"/>
              </a:rPr>
              <a:t>Ockert</a:t>
            </a:r>
            <a:r>
              <a:rPr lang="en-ZA" sz="2800" dirty="0" smtClean="0">
                <a:latin typeface="+mj-lt"/>
              </a:rPr>
              <a:t> Botha</a:t>
            </a:r>
          </a:p>
          <a:p>
            <a:pPr algn="ctr"/>
            <a:r>
              <a:rPr lang="en-ZA" sz="2800" dirty="0" smtClean="0">
                <a:latin typeface="+mj-lt"/>
              </a:rPr>
              <a:t>Vincent Louw  </a:t>
            </a:r>
          </a:p>
          <a:p>
            <a:pPr algn="ctr"/>
            <a:r>
              <a:rPr lang="en-ZA" sz="2800" dirty="0" smtClean="0">
                <a:latin typeface="+mj-lt"/>
              </a:rPr>
              <a:t>                           </a:t>
            </a:r>
          </a:p>
          <a:p>
            <a:r>
              <a:rPr lang="en-ZA" sz="2800" dirty="0" smtClean="0">
                <a:latin typeface="+mj-lt"/>
              </a:rPr>
              <a:t>  Bid </a:t>
            </a:r>
            <a:r>
              <a:rPr lang="en-ZA" sz="2800" dirty="0" err="1" smtClean="0">
                <a:latin typeface="+mj-lt"/>
              </a:rPr>
              <a:t>asb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vir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hierdie</a:t>
            </a:r>
            <a:r>
              <a:rPr lang="en-ZA" sz="2800" dirty="0" smtClean="0">
                <a:latin typeface="+mj-lt"/>
              </a:rPr>
              <a:t> </a:t>
            </a:r>
            <a:r>
              <a:rPr lang="en-ZA" sz="2800" dirty="0" err="1" smtClean="0">
                <a:latin typeface="+mj-lt"/>
              </a:rPr>
              <a:t>persone</a:t>
            </a:r>
            <a:r>
              <a:rPr lang="en-ZA" sz="2800" dirty="0" smtClean="0">
                <a:latin typeface="+mj-lt"/>
              </a:rPr>
              <a:t>.</a:t>
            </a:r>
            <a:endParaRPr lang="af-ZA" sz="2800" dirty="0"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2666" y="977414"/>
            <a:ext cx="8064896" cy="1214017"/>
          </a:xfrm>
          <a:ln cmpd="sng">
            <a:noFill/>
          </a:ln>
        </p:spPr>
        <p:txBody>
          <a:bodyPr>
            <a:normAutofit/>
          </a:bodyPr>
          <a:lstStyle/>
          <a:p>
            <a:pPr algn="ctr"/>
            <a:r>
              <a:rPr lang="en-ZA" sz="5400" dirty="0" err="1" smtClean="0">
                <a:latin typeface="Vladimir Script" pitchFamily="66" charset="0"/>
              </a:rPr>
              <a:t>Nuus</a:t>
            </a:r>
            <a:r>
              <a:rPr lang="en-ZA" sz="5400" dirty="0" smtClean="0">
                <a:latin typeface="Vladimir Script" pitchFamily="66" charset="0"/>
              </a:rPr>
              <a:t> </a:t>
            </a:r>
            <a:r>
              <a:rPr lang="en-ZA" sz="5400" dirty="0" err="1" smtClean="0">
                <a:latin typeface="Vladimir Script" pitchFamily="66" charset="0"/>
              </a:rPr>
              <a:t>uit</a:t>
            </a:r>
            <a:r>
              <a:rPr lang="en-ZA" sz="5400" dirty="0" smtClean="0">
                <a:latin typeface="Vladimir Script" pitchFamily="66" charset="0"/>
              </a:rPr>
              <a:t> die </a:t>
            </a:r>
            <a:r>
              <a:rPr lang="en-ZA" sz="5400" dirty="0" err="1" smtClean="0">
                <a:latin typeface="Vladimir Script" pitchFamily="66" charset="0"/>
              </a:rPr>
              <a:t>Kerkraadsvergadering</a:t>
            </a:r>
            <a:endParaRPr lang="en-ZA" sz="5400" dirty="0">
              <a:latin typeface="Vladimir Scrip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ageCurlDoubl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301" y="-2679702"/>
            <a:ext cx="6883400" cy="12192002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672974" y="-351580"/>
            <a:ext cx="4525404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99"/>
              </a:lnSpc>
              <a:spcBef>
                <a:spcPct val="0"/>
              </a:spcBef>
            </a:pPr>
            <a:r>
              <a:rPr lang="en-US" sz="5400" dirty="0" err="1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Dagboek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 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29" y="3546796"/>
            <a:ext cx="3718071" cy="3718071"/>
          </a:xfrm>
          <a:prstGeom prst="rect">
            <a:avLst/>
          </a:prstGeom>
        </p:spPr>
      </p:pic>
      <p:graphicFrame>
        <p:nvGraphicFramePr>
          <p:cNvPr id="6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27471"/>
              </p:ext>
            </p:extLst>
          </p:nvPr>
        </p:nvGraphicFramePr>
        <p:xfrm>
          <a:off x="1098958" y="1255905"/>
          <a:ext cx="9890318" cy="4983480"/>
        </p:xfrm>
        <a:graphic>
          <a:graphicData uri="http://schemas.openxmlformats.org/drawingml/2006/table">
            <a:tbl>
              <a:tblPr/>
              <a:tblGrid>
                <a:gridCol w="254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3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69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SONDAG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25/05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09:00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Erediens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,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Kleuterkerk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+mj-lt"/>
                        <a:ea typeface="Special Elite"/>
                        <a:cs typeface="Arial" panose="020B0604020202020204" pitchFamily="34" charset="0"/>
                        <a:sym typeface="Special Elite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10:00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Kategese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+mj-lt"/>
                        <a:ea typeface="Special Elite"/>
                        <a:cs typeface="Arial" panose="020B0604020202020204" pitchFamily="34" charset="0"/>
                        <a:sym typeface="Special Elite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10:00 Pinkster by La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 Hoff</a:t>
                      </a: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18:00 Pinkster by La Hoff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ea typeface="Special Elite"/>
                        <a:cs typeface="Arial" panose="020B0604020202020204" pitchFamily="34" charset="0"/>
                        <a:sym typeface="Special Elite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MAANDAG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26/05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10:00 Pinkster by La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 Hoff</a:t>
                      </a: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18:00 Pinkster by La Hoff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ea typeface="Special Elite"/>
                        <a:cs typeface="Arial" panose="020B0604020202020204" pitchFamily="34" charset="0"/>
                        <a:sym typeface="Special Elite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6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DINSDAG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27/05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10:00 Pinkster by La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 Hoff</a:t>
                      </a: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+mj-lt"/>
                          <a:ea typeface="Special Elite"/>
                          <a:cs typeface="Arial" panose="020B0604020202020204" pitchFamily="34" charset="0"/>
                          <a:sym typeface="Special Elite"/>
                        </a:rPr>
                        <a:t>18:00 Pinkster by La Hoff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+mj-lt"/>
                        <a:ea typeface="Special Elite"/>
                        <a:cs typeface="Arial" panose="020B0604020202020204" pitchFamily="34" charset="0"/>
                        <a:sym typeface="Special Elite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13"/>
          <p:cNvSpPr txBox="1"/>
          <p:nvPr/>
        </p:nvSpPr>
        <p:spPr>
          <a:xfrm>
            <a:off x="832969" y="-202181"/>
            <a:ext cx="12437258" cy="103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9"/>
              </a:lnSpc>
              <a:spcBef>
                <a:spcPct val="0"/>
              </a:spcBef>
            </a:pP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Die week : 25 </a:t>
            </a:r>
            <a:r>
              <a:rPr lang="en-US" sz="5400" dirty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- </a:t>
            </a:r>
            <a:r>
              <a:rPr lang="en-US" sz="5400" dirty="0" smtClean="0">
                <a:latin typeface="Vladimir Script" panose="03050402040407070305" pitchFamily="66" charset="0"/>
                <a:ea typeface="Special Elite"/>
                <a:cs typeface="Special Elite"/>
                <a:sym typeface="Special Elite"/>
              </a:rPr>
              <a:t>31 Mei</a:t>
            </a:r>
            <a:endParaRPr lang="en-US" sz="5400" dirty="0">
              <a:latin typeface="Vladimir Script" panose="03050402040407070305" pitchFamily="66" charset="0"/>
              <a:ea typeface="Special Elite"/>
              <a:cs typeface="Special Elite"/>
              <a:sym typeface="Special Elite"/>
            </a:endParaRPr>
          </a:p>
        </p:txBody>
      </p:sp>
    </p:spTree>
    <p:extLst>
      <p:ext uri="{BB962C8B-B14F-4D97-AF65-F5344CB8AC3E}">
        <p14:creationId xmlns:p14="http://schemas.microsoft.com/office/powerpoint/2010/main" val="154164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573</Words>
  <Application>Microsoft Office PowerPoint</Application>
  <PresentationFormat>Widescreen</PresentationFormat>
  <Paragraphs>216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Microsoft Sans Serif</vt:lpstr>
      <vt:lpstr>Special Elite</vt:lpstr>
      <vt:lpstr>Vladimir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Nuus uit die Kerkraadsvergadering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 GOUDKOP</cp:lastModifiedBy>
  <cp:revision>49</cp:revision>
  <dcterms:created xsi:type="dcterms:W3CDTF">2025-05-11T17:59:15Z</dcterms:created>
  <dcterms:modified xsi:type="dcterms:W3CDTF">2025-05-23T09:23:24Z</dcterms:modified>
</cp:coreProperties>
</file>